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sigs" ContentType="application/vnd.openxmlformats-package.digital-signature-origin"/>
  <Default Extension="jpg" ContentType="image/jpeg"/>
  <Override PartName="/ppt/presentation.xml" ContentType="application/vnd.openxmlformats-officedocument.presentationml.presentation.main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1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_xmlsignatures/sig1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336" r:id="rId2"/>
    <p:sldId id="257" r:id="rId3"/>
    <p:sldId id="258" r:id="rId4"/>
    <p:sldId id="260" r:id="rId5"/>
    <p:sldId id="259" r:id="rId6"/>
    <p:sldId id="266" r:id="rId7"/>
    <p:sldId id="262" r:id="rId8"/>
    <p:sldId id="261" r:id="rId9"/>
    <p:sldId id="267" r:id="rId10"/>
    <p:sldId id="270" r:id="rId11"/>
    <p:sldId id="272" r:id="rId12"/>
    <p:sldId id="274" r:id="rId13"/>
    <p:sldId id="275" r:id="rId14"/>
    <p:sldId id="276" r:id="rId15"/>
    <p:sldId id="332" r:id="rId16"/>
    <p:sldId id="333" r:id="rId17"/>
    <p:sldId id="279" r:id="rId18"/>
    <p:sldId id="280" r:id="rId19"/>
    <p:sldId id="281" r:id="rId20"/>
    <p:sldId id="282" r:id="rId21"/>
    <p:sldId id="283" r:id="rId22"/>
    <p:sldId id="287" r:id="rId23"/>
    <p:sldId id="288" r:id="rId24"/>
    <p:sldId id="289" r:id="rId25"/>
    <p:sldId id="263" r:id="rId26"/>
    <p:sldId id="325" r:id="rId27"/>
    <p:sldId id="326" r:id="rId28"/>
    <p:sldId id="327" r:id="rId29"/>
    <p:sldId id="328" r:id="rId30"/>
    <p:sldId id="329" r:id="rId31"/>
    <p:sldId id="330" r:id="rId32"/>
    <p:sldId id="290" r:id="rId33"/>
    <p:sldId id="334" r:id="rId34"/>
    <p:sldId id="291" r:id="rId35"/>
    <p:sldId id="293" r:id="rId36"/>
    <p:sldId id="294" r:id="rId37"/>
    <p:sldId id="295" r:id="rId38"/>
    <p:sldId id="296" r:id="rId39"/>
    <p:sldId id="323" r:id="rId40"/>
    <p:sldId id="264" r:id="rId41"/>
    <p:sldId id="297" r:id="rId42"/>
    <p:sldId id="298" r:id="rId43"/>
    <p:sldId id="300" r:id="rId44"/>
    <p:sldId id="299" r:id="rId45"/>
    <p:sldId id="265" r:id="rId46"/>
    <p:sldId id="301" r:id="rId47"/>
    <p:sldId id="302" r:id="rId48"/>
    <p:sldId id="303" r:id="rId49"/>
    <p:sldId id="305" r:id="rId50"/>
    <p:sldId id="304" r:id="rId51"/>
    <p:sldId id="306" r:id="rId52"/>
    <p:sldId id="308" r:id="rId53"/>
    <p:sldId id="309" r:id="rId54"/>
    <p:sldId id="307" r:id="rId55"/>
    <p:sldId id="311" r:id="rId56"/>
    <p:sldId id="310" r:id="rId57"/>
    <p:sldId id="314" r:id="rId58"/>
    <p:sldId id="312" r:id="rId59"/>
    <p:sldId id="315" r:id="rId60"/>
    <p:sldId id="335" r:id="rId61"/>
    <p:sldId id="313" r:id="rId62"/>
    <p:sldId id="316" r:id="rId63"/>
    <p:sldId id="324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00398F"/>
    <a:srgbClr val="002768"/>
    <a:srgbClr val="C30D22"/>
    <a:srgbClr val="B2BDCF"/>
    <a:srgbClr val="B6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0" Type="http://schemas.openxmlformats.org/officeDocument/2006/relationships/image" Target="../media/image70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11" Type="http://schemas.openxmlformats.org/officeDocument/2006/relationships/image" Target="../media/image82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wmf"/><Relationship Id="rId9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94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12" Type="http://schemas.openxmlformats.org/officeDocument/2006/relationships/image" Target="../media/image93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wmf"/><Relationship Id="rId11" Type="http://schemas.openxmlformats.org/officeDocument/2006/relationships/image" Target="../media/image64.wmf"/><Relationship Id="rId5" Type="http://schemas.openxmlformats.org/officeDocument/2006/relationships/image" Target="../media/image87.wmf"/><Relationship Id="rId10" Type="http://schemas.openxmlformats.org/officeDocument/2006/relationships/image" Target="../media/image92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9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107.wmf"/><Relationship Id="rId1" Type="http://schemas.openxmlformats.org/officeDocument/2006/relationships/image" Target="../media/image108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13.wmf"/><Relationship Id="rId7" Type="http://schemas.openxmlformats.org/officeDocument/2006/relationships/image" Target="../media/image11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6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12" Type="http://schemas.openxmlformats.org/officeDocument/2006/relationships/image" Target="../media/image25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11" Type="http://schemas.openxmlformats.org/officeDocument/2006/relationships/image" Target="../media/image24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Relationship Id="rId1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8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989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96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60211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704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04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6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932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60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9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9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2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55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53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1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8.w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7.wmf"/><Relationship Id="rId20" Type="http://schemas.openxmlformats.org/officeDocument/2006/relationships/image" Target="../media/image69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71.w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6.wmf"/><Relationship Id="rId22" Type="http://schemas.openxmlformats.org/officeDocument/2006/relationships/image" Target="../media/image70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79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74.bin"/><Relationship Id="rId21" Type="http://schemas.openxmlformats.org/officeDocument/2006/relationships/oleObject" Target="../embeddings/oleObject83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8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8.wmf"/><Relationship Id="rId20" Type="http://schemas.openxmlformats.org/officeDocument/2006/relationships/image" Target="../media/image80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78.bin"/><Relationship Id="rId24" Type="http://schemas.openxmlformats.org/officeDocument/2006/relationships/image" Target="../media/image82.wmf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23" Type="http://schemas.openxmlformats.org/officeDocument/2006/relationships/oleObject" Target="../embeddings/oleObject84.bin"/><Relationship Id="rId10" Type="http://schemas.openxmlformats.org/officeDocument/2006/relationships/image" Target="../media/image75.wmf"/><Relationship Id="rId19" Type="http://schemas.openxmlformats.org/officeDocument/2006/relationships/oleObject" Target="../embeddings/oleObject82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77.wmf"/><Relationship Id="rId22" Type="http://schemas.openxmlformats.org/officeDocument/2006/relationships/image" Target="../media/image81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90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87.wmf"/><Relationship Id="rId17" Type="http://schemas.openxmlformats.org/officeDocument/2006/relationships/oleObject" Target="../embeddings/oleObject92.bin"/><Relationship Id="rId25" Type="http://schemas.openxmlformats.org/officeDocument/2006/relationships/oleObject" Target="../embeddings/oleObject96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9.wmf"/><Relationship Id="rId20" Type="http://schemas.openxmlformats.org/officeDocument/2006/relationships/image" Target="../media/image9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89.bin"/><Relationship Id="rId24" Type="http://schemas.openxmlformats.org/officeDocument/2006/relationships/image" Target="../media/image64.wmf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23" Type="http://schemas.openxmlformats.org/officeDocument/2006/relationships/oleObject" Target="../embeddings/oleObject95.bin"/><Relationship Id="rId28" Type="http://schemas.openxmlformats.org/officeDocument/2006/relationships/image" Target="../media/image94.wmf"/><Relationship Id="rId10" Type="http://schemas.openxmlformats.org/officeDocument/2006/relationships/image" Target="../media/image86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83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88.wmf"/><Relationship Id="rId22" Type="http://schemas.openxmlformats.org/officeDocument/2006/relationships/image" Target="../media/image92.wmf"/><Relationship Id="rId27" Type="http://schemas.openxmlformats.org/officeDocument/2006/relationships/oleObject" Target="../embeddings/oleObject9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03.w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00.wmf"/><Relationship Id="rId17" Type="http://schemas.openxmlformats.org/officeDocument/2006/relationships/oleObject" Target="../embeddings/oleObject106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2.wmf"/><Relationship Id="rId20" Type="http://schemas.openxmlformats.org/officeDocument/2006/relationships/image" Target="../media/image104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10" Type="http://schemas.openxmlformats.org/officeDocument/2006/relationships/image" Target="../media/image99.w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01.wmf"/><Relationship Id="rId22" Type="http://schemas.openxmlformats.org/officeDocument/2006/relationships/image" Target="../media/image105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9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12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1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09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11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118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7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116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32.bin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2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21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2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19.bin"/><Relationship Id="rId26" Type="http://schemas.openxmlformats.org/officeDocument/2006/relationships/oleObject" Target="../embeddings/oleObject23.bin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22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20.wmf"/><Relationship Id="rId25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29" Type="http://schemas.openxmlformats.org/officeDocument/2006/relationships/image" Target="../media/image26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7.wmf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26.bin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19.wmf"/><Relationship Id="rId23" Type="http://schemas.openxmlformats.org/officeDocument/2006/relationships/image" Target="../media/image23.wmf"/><Relationship Id="rId28" Type="http://schemas.openxmlformats.org/officeDocument/2006/relationships/oleObject" Target="../embeddings/oleObject24.bin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1.wmf"/><Relationship Id="rId31" Type="http://schemas.openxmlformats.org/officeDocument/2006/relationships/image" Target="../media/image27.wmf"/><Relationship Id="rId4" Type="http://schemas.openxmlformats.org/officeDocument/2006/relationships/image" Target="../media/image14.wmf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25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24.png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33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x.ac.uk/activities/machlearn/Aleph/aleph.html" TargetMode="External"/><Relationship Id="rId7" Type="http://schemas.openxmlformats.org/officeDocument/2006/relationships/hyperlink" Target="http://www.swi-prolog.org/" TargetMode="External"/><Relationship Id="rId2" Type="http://schemas.openxmlformats.org/officeDocument/2006/relationships/hyperlink" Target="http://weka.sourceforge.net/doc.dev/weka/classifiers/rules/JRip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cc.fc.up.pt/~vsc/Yap/" TargetMode="External"/><Relationship Id="rId5" Type="http://schemas.openxmlformats.org/officeDocument/2006/relationships/hyperlink" Target="http://www.doc.ic.ac.uk/~shm/progol.html" TargetMode="External"/><Relationship Id="rId4" Type="http://schemas.openxmlformats.org/officeDocument/2006/relationships/hyperlink" Target="http://www.doc.ic.ac.uk/~shm/golem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86139" y="5459337"/>
            <a:ext cx="384721" cy="5924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戴望州</a:t>
            </a:r>
            <a:endParaRPr lang="zh-CN" altLang="en-US" sz="13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0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3505200" y="3090671"/>
            <a:ext cx="758952" cy="505053"/>
            <a:chOff x="3505200" y="3090671"/>
            <a:chExt cx="758952" cy="505053"/>
          </a:xfrm>
        </p:grpSpPr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3505200" y="3090671"/>
            <a:ext cx="758952" cy="505053"/>
            <a:chOff x="3505200" y="3090671"/>
            <a:chExt cx="758952" cy="505053"/>
          </a:xfrm>
        </p:grpSpPr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45664" y="4368074"/>
            <a:ext cx="1120140" cy="5761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3505200" y="3090671"/>
            <a:ext cx="758952" cy="505053"/>
            <a:chOff x="3505200" y="3090671"/>
            <a:chExt cx="758952" cy="505053"/>
          </a:xfrm>
        </p:grpSpPr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45664" y="4368074"/>
            <a:ext cx="1120140" cy="57619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1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3505200" y="3090671"/>
            <a:ext cx="758952" cy="505053"/>
            <a:chOff x="3505200" y="3090671"/>
            <a:chExt cx="758952" cy="505053"/>
          </a:xfrm>
        </p:grpSpPr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45664" y="4368074"/>
            <a:ext cx="1120140" cy="57619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79666" y="4039885"/>
            <a:ext cx="1677923" cy="720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3291081" y="2873119"/>
            <a:ext cx="1357120" cy="794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7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645664" y="4368074"/>
            <a:ext cx="1120140" cy="57619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79666" y="4039885"/>
            <a:ext cx="1677923" cy="720767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3291081" y="2928465"/>
            <a:ext cx="1357120" cy="738986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9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序贯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覆盖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zh-CN" altLang="en-US" dirty="0" smtClean="0"/>
              <a:t>单条规则学习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剪枝优化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规则学习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955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单条规则学习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目标：寻找一组最优的逻辑文字来构成规则体</a:t>
            </a:r>
            <a:endParaRPr lang="en-US" altLang="zh-CN" dirty="0" smtClean="0"/>
          </a:p>
          <a:p>
            <a:r>
              <a:rPr lang="zh-CN" altLang="en-US" dirty="0" smtClean="0"/>
              <a:t>本质：搜索问题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搜索空间大，易造成组合爆炸</a:t>
            </a:r>
            <a:endParaRPr lang="en-US" altLang="zh-CN" dirty="0" smtClean="0"/>
          </a:p>
          <a:p>
            <a:r>
              <a:rPr lang="zh-CN" altLang="en-US" dirty="0" smtClean="0"/>
              <a:t>方法：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自顶向下：一般到特殊（</a:t>
            </a:r>
            <a:r>
              <a:rPr lang="zh-CN" altLang="en-US" b="1" dirty="0" smtClean="0">
                <a:solidFill>
                  <a:schemeClr val="accent4"/>
                </a:solidFill>
              </a:rPr>
              <a:t>泛化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自底向上：特殊到一般（</a:t>
            </a:r>
            <a:r>
              <a:rPr lang="zh-CN" altLang="en-US" b="1" dirty="0" smtClean="0">
                <a:solidFill>
                  <a:schemeClr val="accent4"/>
                </a:solidFill>
              </a:rPr>
              <a:t>特化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2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自顶向下策略：一般到特殊（</a:t>
            </a:r>
            <a:r>
              <a:rPr lang="zh-CN" altLang="en-US" b="1" dirty="0" smtClean="0">
                <a:solidFill>
                  <a:schemeClr val="accent4"/>
                </a:solidFill>
              </a:rPr>
              <a:t>特化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56287" y="1797373"/>
            <a:ext cx="6891334" cy="3689026"/>
            <a:chOff x="756287" y="1797373"/>
            <a:chExt cx="6891334" cy="3689026"/>
          </a:xfrm>
        </p:grpSpPr>
        <p:sp>
          <p:nvSpPr>
            <p:cNvPr id="67" name="矩形 66"/>
            <p:cNvSpPr/>
            <p:nvPr/>
          </p:nvSpPr>
          <p:spPr>
            <a:xfrm>
              <a:off x="756287" y="1817638"/>
              <a:ext cx="5926452" cy="36687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70" name="对象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8849527"/>
                </p:ext>
              </p:extLst>
            </p:nvPr>
          </p:nvGraphicFramePr>
          <p:xfrm>
            <a:off x="6799896" y="1797373"/>
            <a:ext cx="847725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4" name="Formula" r:id="rId3" imgW="575640" imgH="186840" progId="Equation.Ribbit">
                    <p:embed/>
                  </p:oleObj>
                </mc:Choice>
                <mc:Fallback>
                  <p:oleObj name="Formula" r:id="rId3" imgW="575640" imgH="1868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99896" y="1797373"/>
                          <a:ext cx="847725" cy="274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890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自顶向下</a:t>
            </a:r>
            <a:r>
              <a:rPr lang="zh-CN" altLang="en-US" dirty="0"/>
              <a:t>策略：一般到特殊（</a:t>
            </a:r>
            <a:r>
              <a:rPr lang="zh-CN" altLang="en-US" b="1" dirty="0">
                <a:solidFill>
                  <a:schemeClr val="accent4"/>
                </a:solidFill>
              </a:rPr>
              <a:t>特化</a:t>
            </a:r>
            <a:r>
              <a:rPr lang="zh-CN" altLang="en-US" dirty="0"/>
              <a:t>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948757" y="1936787"/>
            <a:ext cx="3415977" cy="16990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90942"/>
              </p:ext>
            </p:extLst>
          </p:nvPr>
        </p:nvGraphicFramePr>
        <p:xfrm>
          <a:off x="5595049" y="2167891"/>
          <a:ext cx="2080549" cy="280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" name="Formula" r:id="rId3" imgW="1413720" imgH="189720" progId="Equation.Ribbit">
                  <p:embed/>
                </p:oleObj>
              </mc:Choice>
              <mc:Fallback>
                <p:oleObj name="Formula" r:id="rId3" imgW="1413720" imgH="189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5049" y="2167891"/>
                        <a:ext cx="2080549" cy="280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934872"/>
              </p:ext>
            </p:extLst>
          </p:nvPr>
        </p:nvGraphicFramePr>
        <p:xfrm>
          <a:off x="5593194" y="1858579"/>
          <a:ext cx="8477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" name="Formula" r:id="rId5" imgW="575640" imgH="186840" progId="Equation.Ribbit">
                  <p:embed/>
                </p:oleObj>
              </mc:Choice>
              <mc:Fallback>
                <p:oleObj name="Formula" r:id="rId5" imgW="575640" imgH="186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3194" y="1858579"/>
                        <a:ext cx="847725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6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自顶向下</a:t>
            </a:r>
            <a:r>
              <a:rPr lang="zh-CN" altLang="en-US" dirty="0"/>
              <a:t>策略：一般到特殊（</a:t>
            </a:r>
            <a:r>
              <a:rPr lang="zh-CN" altLang="en-US" b="1" dirty="0">
                <a:solidFill>
                  <a:schemeClr val="accent4"/>
                </a:solidFill>
              </a:rPr>
              <a:t>特化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2179701" y="2192724"/>
            <a:ext cx="2135351" cy="7365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500419"/>
              </p:ext>
            </p:extLst>
          </p:nvPr>
        </p:nvGraphicFramePr>
        <p:xfrm>
          <a:off x="5519492" y="2216666"/>
          <a:ext cx="2080549" cy="280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1" name="Formula" r:id="rId3" imgW="1413720" imgH="189720" progId="Equation.Ribbit">
                  <p:embed/>
                </p:oleObj>
              </mc:Choice>
              <mc:Fallback>
                <p:oleObj name="Formula" r:id="rId3" imgW="1413720" imgH="189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9492" y="2216666"/>
                        <a:ext cx="2080549" cy="280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242180"/>
              </p:ext>
            </p:extLst>
          </p:nvPr>
        </p:nvGraphicFramePr>
        <p:xfrm>
          <a:off x="5517637" y="1907354"/>
          <a:ext cx="8477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2" name="Formula" r:id="rId5" imgW="575640" imgH="186840" progId="Equation.Ribbit">
                  <p:embed/>
                </p:oleObj>
              </mc:Choice>
              <mc:Fallback>
                <p:oleObj name="Formula" r:id="rId5" imgW="575640" imgH="186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7637" y="1907354"/>
                        <a:ext cx="847725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613622"/>
              </p:ext>
            </p:extLst>
          </p:nvPr>
        </p:nvGraphicFramePr>
        <p:xfrm>
          <a:off x="5531352" y="2552601"/>
          <a:ext cx="35623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3" name="Formula" r:id="rId7" imgW="2420280" imgH="189720" progId="Equation.Ribbit">
                  <p:embed/>
                </p:oleObj>
              </mc:Choice>
              <mc:Fallback>
                <p:oleObj name="Formula" r:id="rId7" imgW="2420280" imgH="189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1352" y="2552601"/>
                        <a:ext cx="356235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2187514" y="2204989"/>
            <a:ext cx="6913811" cy="716643"/>
            <a:chOff x="2161603" y="2206856"/>
            <a:chExt cx="6913811" cy="716643"/>
          </a:xfrm>
        </p:grpSpPr>
        <p:sp>
          <p:nvSpPr>
            <p:cNvPr id="71" name="矩形 70"/>
            <p:cNvSpPr/>
            <p:nvPr/>
          </p:nvSpPr>
          <p:spPr>
            <a:xfrm>
              <a:off x="2161603" y="2206856"/>
              <a:ext cx="2127352" cy="71664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Rule 1</a:t>
              </a:r>
              <a:endParaRPr lang="zh-CN" altLang="en-US" dirty="0"/>
            </a:p>
          </p:txBody>
        </p:sp>
        <p:graphicFrame>
          <p:nvGraphicFramePr>
            <p:cNvPr id="74" name="对象 7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9950514"/>
                </p:ext>
              </p:extLst>
            </p:nvPr>
          </p:nvGraphicFramePr>
          <p:xfrm>
            <a:off x="5513064" y="2558697"/>
            <a:ext cx="356235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84" name="Formula" r:id="rId9" imgW="2420280" imgH="189720" progId="Equation.Ribbit">
                    <p:embed/>
                  </p:oleObj>
                </mc:Choice>
                <mc:Fallback>
                  <p:oleObj name="Formula" r:id="rId9" imgW="2420280" imgH="1897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13064" y="2558697"/>
                          <a:ext cx="3562350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C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94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第十五章</a:t>
            </a:r>
            <a:r>
              <a:rPr lang="zh-CN" altLang="en-US" dirty="0" smtClean="0"/>
              <a:t>：规则学习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自顶向下</a:t>
            </a:r>
            <a:r>
              <a:rPr lang="zh-CN" altLang="en-US" dirty="0"/>
              <a:t>策略：一般到特殊（</a:t>
            </a:r>
            <a:r>
              <a:rPr lang="zh-CN" altLang="en-US" b="1" dirty="0">
                <a:solidFill>
                  <a:schemeClr val="accent4"/>
                </a:solidFill>
              </a:rPr>
              <a:t>特化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22201"/>
              </p:ext>
            </p:extLst>
          </p:nvPr>
        </p:nvGraphicFramePr>
        <p:xfrm>
          <a:off x="5473442" y="1797751"/>
          <a:ext cx="3562350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" name="Formula" r:id="rId3" imgW="2420280" imgH="853920" progId="Equation.Ribbit">
                  <p:embed/>
                </p:oleObj>
              </mc:Choice>
              <mc:Fallback>
                <p:oleObj name="Formula" r:id="rId3" imgW="2420280" imgH="85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3442" y="1797751"/>
                        <a:ext cx="3562350" cy="1252537"/>
                      </a:xfrm>
                      <a:prstGeom prst="rect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矩形 70"/>
          <p:cNvSpPr/>
          <p:nvPr/>
        </p:nvSpPr>
        <p:spPr>
          <a:xfrm>
            <a:off x="2188464" y="2230268"/>
            <a:ext cx="2127352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821448" y="4091392"/>
            <a:ext cx="1225524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2655342" y="2755729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4311280" y="3985872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0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自底向上</a:t>
            </a:r>
            <a:r>
              <a:rPr lang="zh-CN" altLang="en-US" dirty="0"/>
              <a:t>策略</a:t>
            </a:r>
            <a:r>
              <a:rPr lang="zh-CN" altLang="en-US" dirty="0" smtClean="0"/>
              <a:t>：特殊到一般（</a:t>
            </a:r>
            <a:r>
              <a:rPr lang="zh-CN" altLang="en-US" b="1" dirty="0" smtClean="0">
                <a:solidFill>
                  <a:schemeClr val="accent4"/>
                </a:solidFill>
              </a:rPr>
              <a:t>泛化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265550" y="1780691"/>
            <a:ext cx="5527293" cy="1204623"/>
            <a:chOff x="3265550" y="1780691"/>
            <a:chExt cx="5527293" cy="1204623"/>
          </a:xfrm>
        </p:grpSpPr>
        <p:sp>
          <p:nvSpPr>
            <p:cNvPr id="67" name="矩形 66"/>
            <p:cNvSpPr/>
            <p:nvPr/>
          </p:nvSpPr>
          <p:spPr>
            <a:xfrm>
              <a:off x="3265550" y="2709880"/>
              <a:ext cx="364999" cy="2754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70" name="对象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593261"/>
                </p:ext>
              </p:extLst>
            </p:nvPr>
          </p:nvGraphicFramePr>
          <p:xfrm>
            <a:off x="4960618" y="1780691"/>
            <a:ext cx="3832225" cy="927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5" name="Formula" r:id="rId3" imgW="2602800" imgH="632520" progId="Equation.Ribbit">
                    <p:embed/>
                  </p:oleObj>
                </mc:Choice>
                <mc:Fallback>
                  <p:oleObj name="Formula" r:id="rId3" imgW="2602800" imgH="6325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60618" y="1780691"/>
                          <a:ext cx="3832225" cy="927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316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自底向上</a:t>
            </a:r>
            <a:r>
              <a:rPr lang="zh-CN" altLang="en-US" dirty="0"/>
              <a:t>策略：特殊到一般（</a:t>
            </a:r>
            <a:r>
              <a:rPr lang="zh-CN" altLang="en-US" b="1" dirty="0">
                <a:solidFill>
                  <a:schemeClr val="accent4"/>
                </a:solidFill>
              </a:rPr>
              <a:t>泛化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265550" y="1829250"/>
            <a:ext cx="5541260" cy="1158076"/>
            <a:chOff x="3265550" y="1829250"/>
            <a:chExt cx="5541260" cy="1158076"/>
          </a:xfrm>
        </p:grpSpPr>
        <p:sp>
          <p:nvSpPr>
            <p:cNvPr id="67" name="矩形 66"/>
            <p:cNvSpPr/>
            <p:nvPr/>
          </p:nvSpPr>
          <p:spPr>
            <a:xfrm>
              <a:off x="3265550" y="2191026"/>
              <a:ext cx="864490" cy="7963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70" name="对象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4707815"/>
                </p:ext>
              </p:extLst>
            </p:nvPr>
          </p:nvGraphicFramePr>
          <p:xfrm>
            <a:off x="4974585" y="1829250"/>
            <a:ext cx="3832225" cy="927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45" name="Formula" r:id="rId3" imgW="2602800" imgH="632520" progId="Equation.Ribbit">
                    <p:embed/>
                  </p:oleObj>
                </mc:Choice>
                <mc:Fallback>
                  <p:oleObj name="Formula" r:id="rId3" imgW="2602800" imgH="6325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74585" y="1829250"/>
                          <a:ext cx="3832225" cy="927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715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单条</a:t>
            </a:r>
            <a:r>
              <a:rPr lang="zh-CN" altLang="en-US" dirty="0" smtClean="0"/>
              <a:t>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自底向上</a:t>
            </a:r>
            <a:r>
              <a:rPr lang="zh-CN" altLang="en-US" dirty="0"/>
              <a:t>策略：特殊到一般（</a:t>
            </a:r>
            <a:r>
              <a:rPr lang="zh-CN" altLang="en-US" b="1" dirty="0">
                <a:solidFill>
                  <a:schemeClr val="accent4"/>
                </a:solidFill>
              </a:rPr>
              <a:t>泛化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" name="文本框 7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14" name="文本框 13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20" name="文本框 19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32" name="文本框 31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172083" y="2141801"/>
            <a:ext cx="6730679" cy="845525"/>
            <a:chOff x="2172083" y="2141801"/>
            <a:chExt cx="6730679" cy="845525"/>
          </a:xfrm>
        </p:grpSpPr>
        <p:sp>
          <p:nvSpPr>
            <p:cNvPr id="67" name="矩形 66"/>
            <p:cNvSpPr/>
            <p:nvPr/>
          </p:nvSpPr>
          <p:spPr>
            <a:xfrm>
              <a:off x="2172083" y="2191026"/>
              <a:ext cx="2145403" cy="7963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Rule 1</a:t>
              </a:r>
              <a:endParaRPr lang="zh-CN" altLang="en-US" dirty="0"/>
            </a:p>
          </p:txBody>
        </p:sp>
        <p:graphicFrame>
          <p:nvGraphicFramePr>
            <p:cNvPr id="70" name="对象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8930156"/>
                </p:ext>
              </p:extLst>
            </p:nvPr>
          </p:nvGraphicFramePr>
          <p:xfrm>
            <a:off x="5218175" y="2141801"/>
            <a:ext cx="3684587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68" name="Formula" r:id="rId3" imgW="2504160" imgH="189720" progId="Equation.Ribbit">
                    <p:embed/>
                  </p:oleObj>
                </mc:Choice>
                <mc:Fallback>
                  <p:oleObj name="Formula" r:id="rId3" imgW="2504160" imgH="1897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18175" y="2141801"/>
                          <a:ext cx="3684587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588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单条规则学习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规则评判：增加</a:t>
            </a:r>
            <a:r>
              <a:rPr lang="en-US" altLang="zh-CN" dirty="0" smtClean="0"/>
              <a:t>/</a:t>
            </a:r>
            <a:r>
              <a:rPr lang="zh-CN" altLang="en-US" dirty="0" smtClean="0"/>
              <a:t>删除哪一个候选文字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信息熵增益（率）</a:t>
            </a:r>
            <a:endParaRPr lang="en-US" altLang="zh-CN" dirty="0" smtClean="0"/>
          </a:p>
          <a:p>
            <a:pPr lvl="1"/>
            <a:r>
              <a:rPr lang="zh-CN" altLang="en-US" dirty="0"/>
              <a:t>基尼</a:t>
            </a:r>
            <a:r>
              <a:rPr lang="zh-CN" altLang="en-US" dirty="0" smtClean="0"/>
              <a:t>系数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en-US" altLang="zh-CN" dirty="0" smtClean="0"/>
          </a:p>
          <a:p>
            <a:r>
              <a:rPr lang="zh-CN" altLang="en-US" dirty="0" smtClean="0"/>
              <a:t>规避局部最优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集束搜索：每次保留最优的多个候选规则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6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序贯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覆盖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剪枝优化</a:t>
            </a:r>
            <a:endParaRPr lang="en-US" altLang="zh-CN" dirty="0" smtClean="0"/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规则学习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5834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序贯覆盖（非最优）</a:t>
            </a:r>
            <a:endParaRPr lang="zh-CN" altLang="en-US" sz="18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260350" y="1243584"/>
            <a:ext cx="3958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latin typeface="+mj-ea"/>
                <a:ea typeface="+mj-ea"/>
              </a:rPr>
              <a:t>贪心算法导致的非最优情况</a:t>
            </a:r>
            <a:endParaRPr lang="zh-CN" altLang="en-US" sz="2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78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序贯覆盖（非最优）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6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序贯覆盖（非最优）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1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序贯覆盖（非最优）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669476" y="4411846"/>
            <a:ext cx="3518534" cy="3638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序贯</a:t>
            </a:r>
            <a:r>
              <a:rPr lang="zh-CN" altLang="en-US" dirty="0" smtClean="0"/>
              <a:t>覆盖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剪枝优化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一阶</a:t>
            </a:r>
            <a:r>
              <a:rPr lang="zh-CN" altLang="en-US" dirty="0" smtClean="0"/>
              <a:t>规则学习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30155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序贯覆盖（非最优）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669476" y="4411846"/>
            <a:ext cx="3518534" cy="36387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7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序贯覆盖（非最优）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4004"/>
            <a:ext cx="2192652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669476" y="4409663"/>
            <a:ext cx="3518534" cy="36387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3376801" y="2948921"/>
            <a:ext cx="1156715" cy="744484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743201" y="4529418"/>
            <a:ext cx="925066" cy="47865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4919089" y="4079778"/>
            <a:ext cx="1426654" cy="373378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3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剪枝优化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预剪枝</a:t>
            </a:r>
            <a:endParaRPr lang="en-US" altLang="zh-CN" dirty="0" smtClean="0"/>
          </a:p>
          <a:p>
            <a:pPr lvl="1"/>
            <a:r>
              <a:rPr lang="zh-CN" altLang="en-US" dirty="0"/>
              <a:t>似然率</a:t>
            </a:r>
            <a:r>
              <a:rPr lang="zh-CN" altLang="en-US" dirty="0" smtClean="0"/>
              <a:t>统计量</a:t>
            </a:r>
            <a:r>
              <a:rPr lang="en-US" altLang="zh-CN" sz="1800" dirty="0" smtClean="0">
                <a:solidFill>
                  <a:schemeClr val="accent4"/>
                </a:solidFill>
              </a:rPr>
              <a:t>[</a:t>
            </a:r>
            <a:r>
              <a:rPr lang="en-US" altLang="zh-CN" sz="1800" dirty="0">
                <a:solidFill>
                  <a:schemeClr val="accent4"/>
                </a:solidFill>
              </a:rPr>
              <a:t>Clark and </a:t>
            </a:r>
            <a:r>
              <a:rPr lang="en-US" altLang="zh-CN" sz="1800" dirty="0" err="1" smtClean="0">
                <a:solidFill>
                  <a:schemeClr val="accent4"/>
                </a:solidFill>
              </a:rPr>
              <a:t>Niblett</a:t>
            </a:r>
            <a:r>
              <a:rPr lang="en-US" altLang="zh-CN" sz="1800" dirty="0" smtClean="0">
                <a:solidFill>
                  <a:schemeClr val="accent4"/>
                </a:solidFill>
              </a:rPr>
              <a:t>, 1989]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后剪枝</a:t>
            </a:r>
            <a:endParaRPr lang="en-US" altLang="zh-CN" dirty="0" smtClean="0"/>
          </a:p>
          <a:p>
            <a:pPr lvl="1"/>
            <a:r>
              <a:rPr lang="zh-CN" altLang="en-US" dirty="0"/>
              <a:t>减</a:t>
            </a:r>
            <a:r>
              <a:rPr lang="zh-CN" altLang="en-US" dirty="0" smtClean="0"/>
              <a:t>错剪枝（</a:t>
            </a:r>
            <a:r>
              <a:rPr lang="en-US" altLang="zh-CN" dirty="0" smtClean="0"/>
              <a:t>REP</a:t>
            </a:r>
            <a:r>
              <a:rPr lang="zh-CN" altLang="en-US" dirty="0" smtClean="0"/>
              <a:t>）</a:t>
            </a:r>
            <a:r>
              <a:rPr lang="en-US" altLang="zh-CN" sz="1800" dirty="0" smtClean="0">
                <a:solidFill>
                  <a:schemeClr val="accent4"/>
                </a:solidFill>
              </a:rPr>
              <a:t>[</a:t>
            </a:r>
            <a:r>
              <a:rPr lang="en-US" altLang="zh-CN" sz="1800" dirty="0" err="1">
                <a:solidFill>
                  <a:schemeClr val="accent4"/>
                </a:solidFill>
              </a:rPr>
              <a:t>Brunk</a:t>
            </a:r>
            <a:r>
              <a:rPr lang="en-US" altLang="zh-CN" sz="1800" dirty="0">
                <a:solidFill>
                  <a:schemeClr val="accent4"/>
                </a:solidFill>
              </a:rPr>
              <a:t> and </a:t>
            </a:r>
            <a:r>
              <a:rPr lang="en-US" altLang="zh-CN" sz="1800" dirty="0" err="1">
                <a:solidFill>
                  <a:schemeClr val="accent4"/>
                </a:solidFill>
              </a:rPr>
              <a:t>Pazzani</a:t>
            </a:r>
            <a:r>
              <a:rPr lang="en-US" altLang="zh-CN" sz="1800" dirty="0">
                <a:solidFill>
                  <a:schemeClr val="accent4"/>
                </a:solidFill>
              </a:rPr>
              <a:t>, 1991</a:t>
            </a:r>
            <a:r>
              <a:rPr lang="en-US" altLang="zh-CN" sz="1800" dirty="0" smtClean="0">
                <a:solidFill>
                  <a:schemeClr val="accent4"/>
                </a:solidFill>
              </a:rPr>
              <a:t>]</a:t>
            </a:r>
          </a:p>
          <a:p>
            <a:pPr lvl="2"/>
            <a:r>
              <a:rPr lang="zh-CN" altLang="en-US" sz="1600" dirty="0"/>
              <a:t>穷举所有</a:t>
            </a:r>
            <a:r>
              <a:rPr lang="zh-CN" altLang="en-US" sz="1600" dirty="0" smtClean="0"/>
              <a:t>可能的</a:t>
            </a:r>
            <a:r>
              <a:rPr lang="zh-CN" altLang="en-US" sz="1600" dirty="0"/>
              <a:t>剪枝</a:t>
            </a:r>
            <a:r>
              <a:rPr lang="zh-CN" altLang="en-US" sz="1600" dirty="0" smtClean="0"/>
              <a:t>操作（删除文字，删除规则），复杂度</a:t>
            </a:r>
            <a:r>
              <a:rPr lang="zh-CN" altLang="en-US" sz="1600" dirty="0"/>
              <a:t>非常高</a:t>
            </a:r>
            <a:endParaRPr lang="en-US" altLang="zh-CN" sz="1600" dirty="0" smtClean="0"/>
          </a:p>
          <a:p>
            <a:pPr lvl="2"/>
            <a:r>
              <a:rPr lang="zh-CN" altLang="en-US" sz="1600" dirty="0"/>
              <a:t>用验证</a:t>
            </a:r>
            <a:r>
              <a:rPr lang="zh-CN" altLang="en-US" sz="1600" dirty="0" smtClean="0"/>
              <a:t>集反复剪枝直到准确率无法提高</a:t>
            </a:r>
            <a:endParaRPr lang="en-US" altLang="zh-CN" sz="1600" dirty="0" smtClean="0"/>
          </a:p>
          <a:p>
            <a:r>
              <a:rPr lang="zh-CN" altLang="en-US" dirty="0" smtClean="0"/>
              <a:t>二者结合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IREP</a:t>
            </a:r>
            <a:r>
              <a:rPr lang="en-US" altLang="zh-CN" sz="1800" dirty="0" smtClean="0">
                <a:solidFill>
                  <a:schemeClr val="accent4"/>
                </a:solidFill>
              </a:rPr>
              <a:t>[</a:t>
            </a:r>
            <a:r>
              <a:rPr lang="en-US" altLang="zh-CN" sz="1800" dirty="0" err="1" smtClean="0">
                <a:solidFill>
                  <a:schemeClr val="accent4"/>
                </a:solidFill>
              </a:rPr>
              <a:t>Fürnkranz</a:t>
            </a:r>
            <a:r>
              <a:rPr lang="en-US" altLang="zh-CN" sz="1800" dirty="0" smtClean="0">
                <a:solidFill>
                  <a:schemeClr val="accent4"/>
                </a:solidFill>
              </a:rPr>
              <a:t> </a:t>
            </a:r>
            <a:r>
              <a:rPr lang="en-US" altLang="zh-CN" sz="1800" dirty="0">
                <a:solidFill>
                  <a:schemeClr val="accent4"/>
                </a:solidFill>
              </a:rPr>
              <a:t>and </a:t>
            </a:r>
            <a:r>
              <a:rPr lang="en-US" altLang="zh-CN" sz="1800" dirty="0" err="1">
                <a:solidFill>
                  <a:schemeClr val="accent4"/>
                </a:solidFill>
              </a:rPr>
              <a:t>Widmer</a:t>
            </a:r>
            <a:r>
              <a:rPr lang="en-US" altLang="zh-CN" sz="1800" dirty="0">
                <a:solidFill>
                  <a:schemeClr val="accent4"/>
                </a:solidFill>
              </a:rPr>
              <a:t>, 1994</a:t>
            </a:r>
            <a:r>
              <a:rPr lang="en-US" altLang="zh-CN" sz="1800" dirty="0" smtClean="0">
                <a:solidFill>
                  <a:schemeClr val="accent4"/>
                </a:solidFill>
              </a:rPr>
              <a:t>]</a:t>
            </a:r>
            <a:endParaRPr lang="en-US" altLang="zh-CN" dirty="0" smtClean="0">
              <a:solidFill>
                <a:schemeClr val="accent4"/>
              </a:solidFill>
            </a:endParaRPr>
          </a:p>
          <a:p>
            <a:pPr lvl="2"/>
            <a:r>
              <a:rPr lang="zh-CN" altLang="en-US" dirty="0" smtClean="0"/>
              <a:t>每生成一条新规则即对其进行</a:t>
            </a:r>
            <a:r>
              <a:rPr lang="en-US" altLang="zh-CN" dirty="0" smtClean="0"/>
              <a:t>REP</a:t>
            </a:r>
            <a:r>
              <a:rPr lang="zh-CN" altLang="en-US" dirty="0" smtClean="0"/>
              <a:t>剪枝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IREP*</a:t>
            </a:r>
            <a:r>
              <a:rPr lang="en-US" altLang="zh-CN" sz="1800" dirty="0" smtClean="0">
                <a:solidFill>
                  <a:schemeClr val="accent4"/>
                </a:solidFill>
              </a:rPr>
              <a:t>[Cohen, 1995]</a:t>
            </a:r>
            <a:endParaRPr lang="en-US" altLang="zh-CN" dirty="0" smtClean="0">
              <a:solidFill>
                <a:schemeClr val="accent4"/>
              </a:solidFill>
            </a:endParaRPr>
          </a:p>
          <a:p>
            <a:pPr lvl="2"/>
            <a:r>
              <a:rPr lang="zh-CN" altLang="en-US" dirty="0"/>
              <a:t>对</a:t>
            </a:r>
            <a:r>
              <a:rPr lang="en-US" altLang="zh-CN" dirty="0" smtClean="0"/>
              <a:t>IREP</a:t>
            </a:r>
            <a:r>
              <a:rPr lang="zh-CN" altLang="en-US" dirty="0" smtClean="0"/>
              <a:t>的改进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RIPPER</a:t>
            </a:r>
            <a:r>
              <a:rPr lang="en-US" altLang="zh-CN" sz="1800" dirty="0" smtClean="0">
                <a:solidFill>
                  <a:schemeClr val="accent4"/>
                </a:solidFill>
              </a:rPr>
              <a:t>[Cohen</a:t>
            </a:r>
            <a:r>
              <a:rPr lang="en-US" altLang="zh-CN" sz="1800" dirty="0">
                <a:solidFill>
                  <a:schemeClr val="accent4"/>
                </a:solidFill>
              </a:rPr>
              <a:t>, 1995</a:t>
            </a:r>
            <a:r>
              <a:rPr lang="en-US" altLang="zh-CN" sz="1800" dirty="0" smtClean="0">
                <a:solidFill>
                  <a:schemeClr val="accent4"/>
                </a:solidFill>
              </a:rPr>
              <a:t>]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72955"/>
              </p:ext>
            </p:extLst>
          </p:nvPr>
        </p:nvGraphicFramePr>
        <p:xfrm>
          <a:off x="1354292" y="1992884"/>
          <a:ext cx="5698815" cy="90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9" name="Formula" r:id="rId3" imgW="3015720" imgH="480240" progId="Equation.Ribbit">
                  <p:embed/>
                </p:oleObj>
              </mc:Choice>
              <mc:Fallback>
                <p:oleObj name="Formula" r:id="rId3" imgW="3015720" imgH="480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4292" y="1992884"/>
                        <a:ext cx="5698815" cy="90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9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序贯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覆盖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剪枝优化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CN" dirty="0"/>
              <a:t>RIPPER</a:t>
            </a:r>
            <a:endParaRPr lang="en-US" altLang="zh-CN" dirty="0" smtClean="0"/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规则学习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20242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RIPPER </a:t>
            </a:r>
            <a:r>
              <a:rPr lang="en-US" altLang="zh-CN" sz="1800" b="0" dirty="0" smtClean="0"/>
              <a:t>[Cohen</a:t>
            </a:r>
            <a:r>
              <a:rPr lang="en-US" altLang="zh-CN" sz="1800" b="0" dirty="0"/>
              <a:t>, 1995]</a:t>
            </a:r>
            <a:endParaRPr lang="zh-CN" altLang="en-US" sz="1800" b="0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80" name="直接箭头连接符 79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3" name="文本框 82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89" name="文本框 88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95" name="文本框 94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107" name="文本框 106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73718" y="2033613"/>
            <a:ext cx="2602302" cy="97467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1</a:t>
            </a:r>
            <a:endParaRPr lang="zh-CN" altLang="en-US" dirty="0"/>
          </a:p>
        </p:txBody>
      </p:sp>
      <p:sp>
        <p:nvSpPr>
          <p:cNvPr id="143" name="矩形 142"/>
          <p:cNvSpPr/>
          <p:nvPr/>
        </p:nvSpPr>
        <p:spPr>
          <a:xfrm>
            <a:off x="1892310" y="4175996"/>
            <a:ext cx="1225524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144" name="矩形 143"/>
          <p:cNvSpPr/>
          <p:nvPr/>
        </p:nvSpPr>
        <p:spPr>
          <a:xfrm>
            <a:off x="2690619" y="2780031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4325491" y="3999023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  <p:sp>
        <p:nvSpPr>
          <p:cNvPr id="147" name="文本框 146"/>
          <p:cNvSpPr txBox="1"/>
          <p:nvPr/>
        </p:nvSpPr>
        <p:spPr>
          <a:xfrm>
            <a:off x="6151621" y="1741415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IREP*</a:t>
            </a:r>
            <a:r>
              <a:rPr lang="zh-CN" altLang="en-US" dirty="0" smtClean="0"/>
              <a:t>生成规则集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33250" y="12686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覆盖了两个负样本！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9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2" grpId="1" animBg="1"/>
      <p:bldP spid="143" grpId="0" animBg="1"/>
      <p:bldP spid="144" grpId="0" animBg="1"/>
      <p:bldP spid="145" grpId="0" animBg="1"/>
      <p:bldP spid="147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80" name="直接箭头连接符 79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3" name="文本框 82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89" name="文本框 88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95" name="文本框 94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107" name="文本框 106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76271" y="1983158"/>
            <a:ext cx="2607563" cy="963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6151621" y="1741415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IREP*</a:t>
            </a:r>
            <a:r>
              <a:rPr lang="zh-CN" altLang="en-US" dirty="0" smtClean="0"/>
              <a:t>生成规则集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选取一条规则，找到其覆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盖的样例</a:t>
            </a:r>
            <a:endParaRPr lang="en-US" altLang="zh-CN" dirty="0" smtClean="0"/>
          </a:p>
        </p:txBody>
      </p:sp>
      <p:sp>
        <p:nvSpPr>
          <p:cNvPr id="71" name="矩形 70"/>
          <p:cNvSpPr/>
          <p:nvPr/>
        </p:nvSpPr>
        <p:spPr>
          <a:xfrm>
            <a:off x="1892310" y="4175996"/>
            <a:ext cx="1225524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2690619" y="2780031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4325491" y="3999023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3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80" name="直接箭头连接符 79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3" name="文本框 82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89" name="文本框 88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95" name="文本框 94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107" name="文本框 106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76271" y="1972242"/>
            <a:ext cx="2607563" cy="97467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6151621" y="1741415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IREP*</a:t>
            </a:r>
            <a:r>
              <a:rPr lang="zh-CN" altLang="en-US" dirty="0" smtClean="0"/>
              <a:t>生成规则集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选取</a:t>
            </a:r>
            <a:r>
              <a:rPr lang="zh-CN" altLang="en-US" dirty="0"/>
              <a:t>该</a:t>
            </a:r>
            <a:r>
              <a:rPr lang="zh-CN" altLang="en-US" dirty="0" smtClean="0"/>
              <a:t>规则，找到其覆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zh-CN" altLang="en-US" dirty="0" smtClean="0"/>
              <a:t>盖的样例</a:t>
            </a:r>
            <a:endParaRPr lang="en-US" altLang="zh-CN" dirty="0" smtClean="0"/>
          </a:p>
          <a:p>
            <a:pPr marL="800100" lvl="1" indent="-342900">
              <a:buFont typeface="+mj-lt"/>
              <a:buAutoNum type="alphaLcParenR"/>
            </a:pPr>
            <a:r>
              <a:rPr lang="zh-CN" altLang="en-US" dirty="0" smtClean="0"/>
              <a:t>重新生成规则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2001013" y="2173835"/>
            <a:ext cx="1570482" cy="7679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3785235" y="2169258"/>
            <a:ext cx="785241" cy="7882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892310" y="4175996"/>
            <a:ext cx="1225524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2690619" y="2780031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4325491" y="3999023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80" name="直接箭头连接符 79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3" name="文本框 82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89" name="文本框 88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95" name="文本框 94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107" name="文本框 106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76271" y="1983158"/>
            <a:ext cx="2607563" cy="963753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6151621" y="1741415"/>
            <a:ext cx="28392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IREP*</a:t>
            </a:r>
            <a:r>
              <a:rPr lang="zh-CN" altLang="en-US" dirty="0" smtClean="0"/>
              <a:t>生成规则集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选取</a:t>
            </a:r>
            <a:r>
              <a:rPr lang="zh-CN" altLang="en-US" dirty="0"/>
              <a:t>该</a:t>
            </a:r>
            <a:r>
              <a:rPr lang="zh-CN" altLang="en-US" dirty="0" smtClean="0"/>
              <a:t>规则，找到其覆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盖的样例</a:t>
            </a:r>
            <a:endParaRPr lang="en-US" altLang="zh-CN" dirty="0" smtClean="0"/>
          </a:p>
          <a:p>
            <a:pPr marL="800100" lvl="2" indent="-342900">
              <a:buFont typeface="+mj-lt"/>
              <a:buAutoNum type="alphaLcParenR"/>
            </a:pPr>
            <a:r>
              <a:rPr lang="zh-CN" altLang="en-US" dirty="0"/>
              <a:t>重新生成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pPr marL="800100" lvl="2" indent="-342900">
              <a:buFont typeface="+mj-lt"/>
              <a:buAutoNum type="alphaLcParenR"/>
            </a:pPr>
            <a:r>
              <a:rPr lang="zh-CN" altLang="en-US" dirty="0" smtClean="0"/>
              <a:t>特化原规则再</a:t>
            </a:r>
            <a:r>
              <a:rPr lang="zh-CN" altLang="en-US" dirty="0"/>
              <a:t>泛化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71" name="矩形 70"/>
          <p:cNvSpPr/>
          <p:nvPr/>
        </p:nvSpPr>
        <p:spPr>
          <a:xfrm>
            <a:off x="2169806" y="2268377"/>
            <a:ext cx="521579" cy="4502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2183890" y="1983158"/>
            <a:ext cx="2211311" cy="10403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892310" y="4175996"/>
            <a:ext cx="1225524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690619" y="2780031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4325491" y="3999023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2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80" name="直接箭头连接符 79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3" name="文本框 82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89" name="文本框 88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95" name="文本框 94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107" name="文本框 106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76271" y="1983158"/>
            <a:ext cx="2607563" cy="96375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6151621" y="1253735"/>
            <a:ext cx="3070071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生成规则集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选取一条规则，找到其覆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盖的样例</a:t>
            </a:r>
            <a:endParaRPr lang="en-US" altLang="zh-CN" dirty="0" smtClean="0"/>
          </a:p>
          <a:p>
            <a:pPr marL="800100" lvl="2" indent="-342900">
              <a:buFont typeface="+mj-lt"/>
              <a:buAutoNum type="alphaLcParenR"/>
            </a:pPr>
            <a:r>
              <a:rPr lang="zh-CN" altLang="en-US" b="1" dirty="0">
                <a:solidFill>
                  <a:schemeClr val="accent3"/>
                </a:solidFill>
              </a:rPr>
              <a:t>重新生成</a:t>
            </a:r>
            <a:r>
              <a:rPr lang="zh-CN" altLang="en-US" b="1" dirty="0" smtClean="0">
                <a:solidFill>
                  <a:schemeClr val="accent3"/>
                </a:solidFill>
              </a:rPr>
              <a:t>规则</a:t>
            </a:r>
            <a:endParaRPr lang="en-US" altLang="zh-CN" b="1" dirty="0" smtClean="0">
              <a:solidFill>
                <a:schemeClr val="accent3"/>
              </a:solidFill>
            </a:endParaRPr>
          </a:p>
          <a:p>
            <a:pPr marL="800100" lvl="2" indent="-342900">
              <a:buFont typeface="+mj-lt"/>
              <a:buAutoNum type="alphaLcParenR"/>
            </a:pPr>
            <a:r>
              <a:rPr lang="zh-CN" altLang="en-US" b="1" dirty="0" smtClean="0">
                <a:solidFill>
                  <a:schemeClr val="accent5"/>
                </a:solidFill>
              </a:rPr>
              <a:t>特化原规则再泛化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zh-CN" altLang="en-US" dirty="0" smtClean="0"/>
              <a:t>把原规则和新规则分别置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入规则集进行评价，留下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最好的</a:t>
            </a:r>
            <a:endParaRPr lang="en-US" altLang="zh-CN" dirty="0" smtClean="0"/>
          </a:p>
        </p:txBody>
      </p:sp>
      <p:sp>
        <p:nvSpPr>
          <p:cNvPr id="72" name="矩形 71"/>
          <p:cNvSpPr/>
          <p:nvPr/>
        </p:nvSpPr>
        <p:spPr>
          <a:xfrm>
            <a:off x="2183890" y="1983158"/>
            <a:ext cx="2211311" cy="104038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2001013" y="2173835"/>
            <a:ext cx="1570482" cy="76791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785235" y="2169258"/>
            <a:ext cx="785241" cy="78824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892310" y="4175996"/>
            <a:ext cx="1225524" cy="71664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2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2690619" y="2780031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4325491" y="3999023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RIPPER </a:t>
            </a:r>
            <a:r>
              <a:rPr lang="en-US" altLang="zh-CN" sz="1800" b="0" dirty="0">
                <a:solidFill>
                  <a:prstClr val="white"/>
                </a:solidFill>
              </a:rPr>
              <a:t>[Cohen, 1995]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743712" y="1694688"/>
            <a:ext cx="6193536" cy="3791712"/>
            <a:chOff x="1243584" y="1792224"/>
            <a:chExt cx="6193536" cy="3791712"/>
          </a:xfrm>
        </p:grpSpPr>
        <p:cxnSp>
          <p:nvCxnSpPr>
            <p:cNvPr id="80" name="直接箭头连接符 79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868424" y="4112667"/>
            <a:ext cx="1106424" cy="729517"/>
            <a:chOff x="2551176" y="4271163"/>
            <a:chExt cx="1106424" cy="729517"/>
          </a:xfrm>
        </p:grpSpPr>
        <p:sp>
          <p:nvSpPr>
            <p:cNvPr id="83" name="文本框 82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235195" y="3856833"/>
            <a:ext cx="1488948" cy="767663"/>
            <a:chOff x="4917947" y="4015329"/>
            <a:chExt cx="1488948" cy="767663"/>
          </a:xfrm>
        </p:grpSpPr>
        <p:sp>
          <p:nvSpPr>
            <p:cNvPr id="89" name="文本框 88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2557272" y="5112803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060448" y="2072881"/>
            <a:ext cx="2304287" cy="1364347"/>
            <a:chOff x="2743200" y="2231377"/>
            <a:chExt cx="2304287" cy="1364347"/>
          </a:xfrm>
        </p:grpSpPr>
        <p:sp>
          <p:nvSpPr>
            <p:cNvPr id="95" name="文本框 94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0224" y="1629724"/>
            <a:ext cx="5652515" cy="3607635"/>
            <a:chOff x="1712976" y="1788220"/>
            <a:chExt cx="5652515" cy="3607635"/>
          </a:xfrm>
        </p:grpSpPr>
        <p:sp>
          <p:nvSpPr>
            <p:cNvPr id="107" name="文本框 106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76271" y="1983158"/>
            <a:ext cx="2607563" cy="96375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6151621" y="1253735"/>
            <a:ext cx="3070071" cy="258532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生成规则集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选取一条规则，找到其覆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盖的样例</a:t>
            </a:r>
            <a:endParaRPr lang="en-US" altLang="zh-CN" dirty="0" smtClean="0"/>
          </a:p>
          <a:p>
            <a:pPr marL="800100" lvl="2" indent="-342900">
              <a:buFont typeface="+mj-lt"/>
              <a:buAutoNum type="alphaLcParenR"/>
            </a:pPr>
            <a:r>
              <a:rPr lang="zh-CN" altLang="en-US" dirty="0">
                <a:solidFill>
                  <a:schemeClr val="accent3"/>
                </a:solidFill>
              </a:rPr>
              <a:t>重新生成</a:t>
            </a:r>
            <a:r>
              <a:rPr lang="zh-CN" altLang="en-US" dirty="0" smtClean="0">
                <a:solidFill>
                  <a:schemeClr val="accent3"/>
                </a:solidFill>
              </a:rPr>
              <a:t>规则</a:t>
            </a:r>
            <a:endParaRPr lang="en-US" altLang="zh-CN" dirty="0" smtClean="0">
              <a:solidFill>
                <a:schemeClr val="accent3"/>
              </a:solidFill>
            </a:endParaRPr>
          </a:p>
          <a:p>
            <a:pPr marL="800100" lvl="2" indent="-342900">
              <a:buFont typeface="+mj-lt"/>
              <a:buAutoNum type="alphaLcParenR"/>
            </a:pPr>
            <a:r>
              <a:rPr lang="zh-CN" altLang="en-US" dirty="0" smtClean="0">
                <a:solidFill>
                  <a:schemeClr val="accent6"/>
                </a:solidFill>
              </a:rPr>
              <a:t>特化原规则再泛化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zh-CN" altLang="en-US" dirty="0" smtClean="0"/>
              <a:t>把原规则和新规则分别置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入规则集进行评价，留下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最好的。</a:t>
            </a:r>
            <a:endParaRPr lang="en-US" altLang="zh-CN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反复优化直到无法进步</a:t>
            </a:r>
            <a:endParaRPr lang="en-US" altLang="zh-CN" dirty="0" smtClean="0"/>
          </a:p>
        </p:txBody>
      </p:sp>
      <p:sp>
        <p:nvSpPr>
          <p:cNvPr id="72" name="矩形 71"/>
          <p:cNvSpPr/>
          <p:nvPr/>
        </p:nvSpPr>
        <p:spPr>
          <a:xfrm>
            <a:off x="2183890" y="1983158"/>
            <a:ext cx="2211311" cy="104038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2001013" y="2173835"/>
            <a:ext cx="1570482" cy="76791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785235" y="2169258"/>
            <a:ext cx="785241" cy="78824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699261" y="5237360"/>
            <a:ext cx="6006083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RIPPER</a:t>
            </a:r>
            <a:r>
              <a:rPr lang="zh-CN" altLang="en-US" dirty="0" smtClean="0"/>
              <a:t>将所有规则</a:t>
            </a:r>
            <a:r>
              <a:rPr lang="zh-CN" altLang="en-US" dirty="0"/>
              <a:t>放在</a:t>
            </a:r>
            <a:r>
              <a:rPr lang="zh-CN" altLang="en-US" dirty="0" smtClean="0"/>
              <a:t>一起优化，通过</a:t>
            </a:r>
            <a:r>
              <a:rPr lang="zh-CN" altLang="en-US" dirty="0"/>
              <a:t>全局的考虑来</a:t>
            </a:r>
            <a:r>
              <a:rPr lang="zh-CN" altLang="en-US" dirty="0" smtClean="0"/>
              <a:t>缓解序贯覆盖的</a:t>
            </a:r>
            <a:r>
              <a:rPr lang="zh-CN" altLang="en-US" dirty="0"/>
              <a:t>局部性</a:t>
            </a:r>
          </a:p>
        </p:txBody>
      </p:sp>
      <p:sp>
        <p:nvSpPr>
          <p:cNvPr id="75" name="矩形 74"/>
          <p:cNvSpPr/>
          <p:nvPr/>
        </p:nvSpPr>
        <p:spPr>
          <a:xfrm>
            <a:off x="1892310" y="4175996"/>
            <a:ext cx="1225524" cy="7166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2690619" y="2780031"/>
            <a:ext cx="1225524" cy="885981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3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4325491" y="3999023"/>
            <a:ext cx="1444866" cy="599173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Rule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7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机器学习里的规则：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若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…….</a:t>
            </a:r>
            <a:endParaRPr lang="zh-CN" altLang="en-US" dirty="0"/>
          </a:p>
          <a:p>
            <a:pPr marL="800100" lvl="1" indent="-342900"/>
            <a:r>
              <a:rPr lang="zh-CN" altLang="en-US" dirty="0" smtClean="0"/>
              <a:t>回归</a:t>
            </a:r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r>
              <a:rPr lang="zh-CN" altLang="en-US" dirty="0" smtClean="0"/>
              <a:t>聚类</a:t>
            </a:r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625721" y="2386551"/>
            <a:ext cx="2877711" cy="404655"/>
            <a:chOff x="2133600" y="4715223"/>
            <a:chExt cx="2877711" cy="404655"/>
          </a:xfrm>
        </p:grpSpPr>
        <p:grpSp>
          <p:nvGrpSpPr>
            <p:cNvPr id="7" name="组合 6"/>
            <p:cNvGrpSpPr/>
            <p:nvPr/>
          </p:nvGrpSpPr>
          <p:grpSpPr>
            <a:xfrm>
              <a:off x="2133600" y="4715223"/>
              <a:ext cx="2877711" cy="404655"/>
              <a:chOff x="3596640" y="2718815"/>
              <a:chExt cx="2877711" cy="40465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3596640" y="2718815"/>
                <a:ext cx="28777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latin typeface="+mj-ea"/>
                    <a:ea typeface="+mj-ea"/>
                  </a:rPr>
                  <a:t>若         ，则      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  <p:graphicFrame>
            <p:nvGraphicFramePr>
              <p:cNvPr id="5" name="对象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594752"/>
                  </p:ext>
                </p:extLst>
              </p:nvPr>
            </p:nvGraphicFramePr>
            <p:xfrm>
              <a:off x="3980694" y="2739295"/>
              <a:ext cx="1041400" cy="384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80" name="Formula" r:id="rId3" imgW="568080" imgH="208800" progId="Equation.Ribbit">
                      <p:embed/>
                    </p:oleObj>
                  </mc:Choice>
                  <mc:Fallback>
                    <p:oleObj name="Formula" r:id="rId3" imgW="568080" imgH="20880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980694" y="2739295"/>
                            <a:ext cx="1041400" cy="3841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7627482"/>
                </p:ext>
              </p:extLst>
            </p:nvPr>
          </p:nvGraphicFramePr>
          <p:xfrm>
            <a:off x="4189055" y="4776829"/>
            <a:ext cx="689112" cy="326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81" name="Formula" r:id="rId5" imgW="359280" imgH="169200" progId="Equation.Ribbit">
                    <p:embed/>
                  </p:oleObj>
                </mc:Choice>
                <mc:Fallback>
                  <p:oleObj name="Formula" r:id="rId5" imgW="35928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89055" y="4776829"/>
                          <a:ext cx="689112" cy="326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组合 24"/>
          <p:cNvGrpSpPr/>
          <p:nvPr/>
        </p:nvGrpSpPr>
        <p:grpSpPr>
          <a:xfrm>
            <a:off x="1625721" y="3447620"/>
            <a:ext cx="6664395" cy="422878"/>
            <a:chOff x="1484687" y="3532156"/>
            <a:chExt cx="6664395" cy="422878"/>
          </a:xfrm>
        </p:grpSpPr>
        <p:grpSp>
          <p:nvGrpSpPr>
            <p:cNvPr id="10" name="组合 9"/>
            <p:cNvGrpSpPr/>
            <p:nvPr/>
          </p:nvGrpSpPr>
          <p:grpSpPr>
            <a:xfrm>
              <a:off x="1484687" y="3532156"/>
              <a:ext cx="3647152" cy="410870"/>
              <a:chOff x="2133600" y="4715223"/>
              <a:chExt cx="3647152" cy="41087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133600" y="4715223"/>
                <a:ext cx="3647152" cy="400266"/>
                <a:chOff x="3596640" y="2718815"/>
                <a:chExt cx="3647152" cy="400266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3596640" y="2718815"/>
                  <a:ext cx="36471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 smtClean="0">
                      <a:latin typeface="+mj-ea"/>
                      <a:ea typeface="+mj-ea"/>
                    </a:rPr>
                    <a:t>若         ，则         ；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aphicFrame>
              <p:nvGraphicFramePr>
                <p:cNvPr id="14" name="对象 1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04017999"/>
                    </p:ext>
                  </p:extLst>
                </p:nvPr>
              </p:nvGraphicFramePr>
              <p:xfrm>
                <a:off x="3984571" y="2792056"/>
                <a:ext cx="1033463" cy="3270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82" name="Formula" r:id="rId7" imgW="563400" imgH="177480" progId="Equation.Ribbit">
                        <p:embed/>
                      </p:oleObj>
                    </mc:Choice>
                    <mc:Fallback>
                      <p:oleObj name="Formula" r:id="rId7" imgW="563400" imgH="177480" progId="Equation.Ribbit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84571" y="2792056"/>
                              <a:ext cx="1033463" cy="3270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2" name="对象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377847"/>
                  </p:ext>
                </p:extLst>
              </p:nvPr>
            </p:nvGraphicFramePr>
            <p:xfrm>
              <a:off x="4165483" y="4802243"/>
              <a:ext cx="1149350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83" name="Formula" r:id="rId9" imgW="597960" imgH="168840" progId="Equation.Ribbit">
                      <p:embed/>
                    </p:oleObj>
                  </mc:Choice>
                  <mc:Fallback>
                    <p:oleObj name="Formula" r:id="rId9" imgW="597960" imgH="16884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165483" y="4802243"/>
                            <a:ext cx="1149350" cy="323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" name="组合 19"/>
            <p:cNvGrpSpPr/>
            <p:nvPr/>
          </p:nvGrpSpPr>
          <p:grpSpPr>
            <a:xfrm>
              <a:off x="4733855" y="3544348"/>
              <a:ext cx="3415227" cy="410686"/>
              <a:chOff x="2170176" y="4715223"/>
              <a:chExt cx="3415227" cy="4106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170176" y="4715223"/>
                <a:ext cx="2108269" cy="400653"/>
                <a:chOff x="3633216" y="2718815"/>
                <a:chExt cx="2108269" cy="400653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3633216" y="2718815"/>
                  <a:ext cx="21082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 smtClean="0">
                      <a:latin typeface="+mj-ea"/>
                      <a:ea typeface="+mj-ea"/>
                    </a:rPr>
                    <a:t>若         ，则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graphicFrame>
              <p:nvGraphicFramePr>
                <p:cNvPr id="24" name="对象 2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10148722"/>
                    </p:ext>
                  </p:extLst>
                </p:nvPr>
              </p:nvGraphicFramePr>
              <p:xfrm>
                <a:off x="4031558" y="2792443"/>
                <a:ext cx="1036638" cy="3270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84" name="Formula" r:id="rId11" imgW="565560" imgH="177480" progId="Equation.Ribbit">
                        <p:embed/>
                      </p:oleObj>
                    </mc:Choice>
                    <mc:Fallback>
                      <p:oleObj name="Formula" r:id="rId11" imgW="565560" imgH="177480" progId="Equation.Ribbit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31558" y="2792443"/>
                              <a:ext cx="1036638" cy="3270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2" name="对象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423856"/>
                  </p:ext>
                </p:extLst>
              </p:nvPr>
            </p:nvGraphicFramePr>
            <p:xfrm>
              <a:off x="4210628" y="4802059"/>
              <a:ext cx="1374775" cy="3238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85" name="Formula" r:id="rId13" imgW="716040" imgH="168840" progId="Equation.Ribbit">
                      <p:embed/>
                    </p:oleObj>
                  </mc:Choice>
                  <mc:Fallback>
                    <p:oleObj name="Formula" r:id="rId13" imgW="716040" imgH="16884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210628" y="4802059"/>
                            <a:ext cx="1374775" cy="3238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6" name="组合 25"/>
          <p:cNvGrpSpPr/>
          <p:nvPr/>
        </p:nvGrpSpPr>
        <p:grpSpPr>
          <a:xfrm>
            <a:off x="1625721" y="4508689"/>
            <a:ext cx="5780348" cy="421959"/>
            <a:chOff x="2133600" y="4715223"/>
            <a:chExt cx="5780348" cy="421959"/>
          </a:xfrm>
        </p:grpSpPr>
        <p:grpSp>
          <p:nvGrpSpPr>
            <p:cNvPr id="27" name="组合 26"/>
            <p:cNvGrpSpPr/>
            <p:nvPr/>
          </p:nvGrpSpPr>
          <p:grpSpPr>
            <a:xfrm>
              <a:off x="2133600" y="4715223"/>
              <a:ext cx="5570756" cy="400110"/>
              <a:chOff x="3596640" y="2718815"/>
              <a:chExt cx="5570756" cy="40011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3596640" y="2718815"/>
                <a:ext cx="557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latin typeface="+mj-ea"/>
                    <a:ea typeface="+mj-ea"/>
                  </a:rPr>
                  <a:t>若                             ，则      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  <p:graphicFrame>
            <p:nvGraphicFramePr>
              <p:cNvPr id="30" name="对象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187256"/>
                  </p:ext>
                </p:extLst>
              </p:nvPr>
            </p:nvGraphicFramePr>
            <p:xfrm>
              <a:off x="4012635" y="2780412"/>
              <a:ext cx="356235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86" name="Formula" r:id="rId15" imgW="1945440" imgH="177480" progId="Equation.Ribbit">
                      <p:embed/>
                    </p:oleObj>
                  </mc:Choice>
                  <mc:Fallback>
                    <p:oleObj name="Formula" r:id="rId15" imgW="1945440" imgH="17748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4012635" y="2780412"/>
                            <a:ext cx="3562350" cy="327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5521331"/>
                </p:ext>
              </p:extLst>
            </p:nvPr>
          </p:nvGraphicFramePr>
          <p:xfrm>
            <a:off x="6716973" y="4794282"/>
            <a:ext cx="119697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87" name="Formula" r:id="rId17" imgW="623880" imgH="177480" progId="Equation.Ribbit">
                    <p:embed/>
                  </p:oleObj>
                </mc:Choice>
                <mc:Fallback>
                  <p:oleObj name="Formula" r:id="rId17" imgW="62388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716973" y="4794282"/>
                          <a:ext cx="1196975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675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序贯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覆盖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剪枝优化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一阶</a:t>
            </a:r>
            <a:r>
              <a:rPr lang="zh-CN" altLang="en-US" dirty="0" smtClean="0"/>
              <a:t>规则学习</a:t>
            </a:r>
            <a:endParaRPr lang="en-US" altLang="zh-CN" dirty="0" smtClean="0"/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20929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smtClean="0"/>
              <a:t>阶规则</a:t>
            </a:r>
            <a:r>
              <a:rPr lang="zh-CN" altLang="en-US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“一阶”的目的：描述一类物体的性质、相互关系</a:t>
            </a:r>
            <a:endParaRPr lang="zh-CN" altLang="en-US" dirty="0"/>
          </a:p>
        </p:txBody>
      </p:sp>
      <p:pic>
        <p:nvPicPr>
          <p:cNvPr id="19460" name="Picture 4" descr="http://vegetable.gdcct.net/photo/201106/W02011061360222807340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5137" y="1878333"/>
            <a:ext cx="6638962" cy="33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4551" y="5426730"/>
            <a:ext cx="7928774" cy="5539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000" b="1" dirty="0" smtClean="0">
                <a:solidFill>
                  <a:schemeClr val="accent4"/>
                </a:solidFill>
              </a:rPr>
              <a:t>实际应用中很难量化颜色、</a:t>
            </a:r>
            <a:r>
              <a:rPr lang="en-US" altLang="zh-CN" sz="3000" b="1" dirty="0" smtClean="0">
                <a:solidFill>
                  <a:schemeClr val="accent4"/>
                </a:solidFill>
                <a:latin typeface="+mn-ea"/>
              </a:rPr>
              <a:t>…</a:t>
            </a:r>
            <a:r>
              <a:rPr lang="zh-CN" altLang="en-US" sz="3000" b="1" dirty="0" smtClean="0">
                <a:solidFill>
                  <a:schemeClr val="accent4"/>
                </a:solidFill>
              </a:rPr>
              <a:t>、敲声的属性值</a:t>
            </a:r>
            <a:endParaRPr lang="zh-CN" altLang="en-US" sz="3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5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smtClean="0"/>
              <a:t>阶规则</a:t>
            </a:r>
            <a:r>
              <a:rPr lang="zh-CN" altLang="en-US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利用一阶关系来挑“</a:t>
            </a:r>
            <a:r>
              <a:rPr lang="zh-CN" altLang="en-US" b="1" dirty="0" smtClean="0">
                <a:solidFill>
                  <a:schemeClr val="accent4"/>
                </a:solidFill>
              </a:rPr>
              <a:t>更好的</a:t>
            </a:r>
            <a:r>
              <a:rPr lang="zh-CN" altLang="en-US" dirty="0" smtClean="0"/>
              <a:t>”瓜</a:t>
            </a:r>
            <a:endParaRPr lang="zh-CN" altLang="en-US" dirty="0"/>
          </a:p>
        </p:txBody>
      </p:sp>
      <p:pic>
        <p:nvPicPr>
          <p:cNvPr id="19460" name="Picture 4" descr="http://vegetable.gdcct.net/photo/201106/W020110613602228073404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5137" y="1878333"/>
            <a:ext cx="6638962" cy="33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3702659" y="2604869"/>
            <a:ext cx="1127342" cy="1127342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chemeClr val="accent4"/>
                </a:solidFill>
              </a:rPr>
              <a:t>2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44610" y="2608282"/>
            <a:ext cx="1081783" cy="1123929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chemeClr val="accent4"/>
                </a:solidFill>
              </a:rPr>
              <a:t>1</a:t>
            </a:r>
            <a:endParaRPr lang="zh-CN" altLang="en-US" sz="3600" b="1" dirty="0">
              <a:solidFill>
                <a:schemeClr val="accent4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185503" y="1878333"/>
            <a:ext cx="2080828" cy="729949"/>
            <a:chOff x="2185503" y="1878333"/>
            <a:chExt cx="2080828" cy="729949"/>
          </a:xfrm>
          <a:solidFill>
            <a:srgbClr val="C00000"/>
          </a:solidFill>
        </p:grpSpPr>
        <p:cxnSp>
          <p:nvCxnSpPr>
            <p:cNvPr id="8" name="曲线连接符 7"/>
            <p:cNvCxnSpPr>
              <a:stCxn id="7" idx="0"/>
              <a:endCxn id="5" idx="0"/>
            </p:cNvCxnSpPr>
            <p:nvPr/>
          </p:nvCxnSpPr>
          <p:spPr>
            <a:xfrm rot="5400000" flipH="1" flipV="1">
              <a:off x="3224210" y="1566162"/>
              <a:ext cx="3413" cy="2080828"/>
            </a:xfrm>
            <a:prstGeom prst="curvedConnector3">
              <a:avLst>
                <a:gd name="adj1" fmla="val 6797920"/>
              </a:avLst>
            </a:prstGeom>
            <a:grpFill/>
            <a:ln w="3810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575676" y="1878333"/>
              <a:ext cx="1313180" cy="430887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200" dirty="0" smtClean="0">
                  <a:solidFill>
                    <a:schemeClr val="bg1"/>
                  </a:solidFill>
                </a:rPr>
                <a:t>颜色更深</a:t>
              </a:r>
              <a:endParaRPr lang="zh-CN" altLang="en-US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191852" y="3725861"/>
            <a:ext cx="2080828" cy="801388"/>
            <a:chOff x="2191852" y="3725861"/>
            <a:chExt cx="2080828" cy="801388"/>
          </a:xfrm>
          <a:solidFill>
            <a:srgbClr val="C00000"/>
          </a:solidFill>
        </p:grpSpPr>
        <p:cxnSp>
          <p:nvCxnSpPr>
            <p:cNvPr id="10" name="曲线连接符 9"/>
            <p:cNvCxnSpPr>
              <a:stCxn id="7" idx="4"/>
              <a:endCxn id="5" idx="4"/>
            </p:cNvCxnSpPr>
            <p:nvPr/>
          </p:nvCxnSpPr>
          <p:spPr>
            <a:xfrm rot="16200000" flipH="1">
              <a:off x="3225916" y="2691797"/>
              <a:ext cx="12700" cy="2080828"/>
            </a:xfrm>
            <a:prstGeom prst="curvedConnector3">
              <a:avLst>
                <a:gd name="adj1" fmla="val 1800000"/>
              </a:avLst>
            </a:prstGeom>
            <a:grpFill/>
            <a:ln w="3810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2569326" y="4065584"/>
              <a:ext cx="1338828" cy="461665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200" dirty="0" smtClean="0">
                  <a:solidFill>
                    <a:schemeClr val="bg1"/>
                  </a:solidFill>
                </a:rPr>
                <a:t>根蒂更</a:t>
              </a:r>
              <a:r>
                <a:rPr lang="zh-CN" altLang="en-US" sz="2400" dirty="0">
                  <a:solidFill>
                    <a:schemeClr val="bg1"/>
                  </a:solidFill>
                </a:rPr>
                <a:t>蜷</a:t>
              </a:r>
              <a:endParaRPr lang="zh-CN" altLang="en-US" sz="2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210827" y="2855213"/>
            <a:ext cx="2147725" cy="626653"/>
            <a:chOff x="5210827" y="2855213"/>
            <a:chExt cx="2147725" cy="626653"/>
          </a:xfrm>
          <a:solidFill>
            <a:srgbClr val="C00000"/>
          </a:solidFill>
        </p:grpSpPr>
        <p:sp>
          <p:nvSpPr>
            <p:cNvPr id="20" name="右箭头 19"/>
            <p:cNvSpPr/>
            <p:nvPr/>
          </p:nvSpPr>
          <p:spPr>
            <a:xfrm>
              <a:off x="5210827" y="2855213"/>
              <a:ext cx="1041222" cy="626653"/>
            </a:xfrm>
            <a:prstGeom prst="rightArrow">
              <a:avLst>
                <a:gd name="adj1" fmla="val 50000"/>
                <a:gd name="adj2" fmla="val 135952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17269" y="2983873"/>
              <a:ext cx="941283" cy="36933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1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比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r>
                <a:rPr lang="zh-CN" altLang="en-US" dirty="0">
                  <a:solidFill>
                    <a:schemeClr val="bg1"/>
                  </a:solidFill>
                </a:rPr>
                <a:t>好</a:t>
              </a:r>
            </a:p>
          </p:txBody>
        </p:sp>
      </p:grp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715748"/>
              </p:ext>
            </p:extLst>
          </p:nvPr>
        </p:nvGraphicFramePr>
        <p:xfrm>
          <a:off x="738416" y="5585687"/>
          <a:ext cx="8138884" cy="41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7" name="Formula" r:id="rId4" imgW="3737520" imgH="189000" progId="Equation.Ribbit">
                  <p:embed/>
                </p:oleObj>
              </mc:Choice>
              <mc:Fallback>
                <p:oleObj name="Formula" r:id="rId4" imgW="373752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416" y="5585687"/>
                        <a:ext cx="8138884" cy="411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55537"/>
              </p:ext>
            </p:extLst>
          </p:nvPr>
        </p:nvGraphicFramePr>
        <p:xfrm>
          <a:off x="1353376" y="5574359"/>
          <a:ext cx="695325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8" name="Formula" r:id="rId6" imgW="3192120" imgH="189000" progId="Equation.Ribbit">
                  <p:embed/>
                </p:oleObj>
              </mc:Choice>
              <mc:Fallback>
                <p:oleObj name="Formula" r:id="rId6" imgW="319212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53376" y="5574359"/>
                        <a:ext cx="6953250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726393" y="524788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/>
                </a:solidFill>
              </a:rPr>
              <a:t>一般情况下可以省略全称量词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1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阶规则学习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480922"/>
              </p:ext>
            </p:extLst>
          </p:nvPr>
        </p:nvGraphicFramePr>
        <p:xfrm>
          <a:off x="260350" y="1230377"/>
          <a:ext cx="4604258" cy="259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1" name="Formula" r:id="rId3" imgW="3661560" imgH="2067120" progId="Equation.Ribbit">
                  <p:embed/>
                </p:oleObj>
              </mc:Choice>
              <mc:Fallback>
                <p:oleObj name="Formula" r:id="rId3" imgW="3661560" imgH="2067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50" y="1230377"/>
                        <a:ext cx="4604258" cy="2599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528966"/>
              </p:ext>
            </p:extLst>
          </p:nvPr>
        </p:nvGraphicFramePr>
        <p:xfrm>
          <a:off x="3238247" y="3843655"/>
          <a:ext cx="5710681" cy="2419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" name="Formula" r:id="rId5" imgW="4871520" imgH="2064600" progId="Equation.Ribbit">
                  <p:embed/>
                </p:oleObj>
              </mc:Choice>
              <mc:Fallback>
                <p:oleObj name="Formula" r:id="rId5" imgW="4871520" imgH="2064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247" y="3843655"/>
                        <a:ext cx="5710681" cy="2419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352788" y="1140645"/>
            <a:ext cx="3387466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属性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(Attribute-value)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命题逻辑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60350" y="4868765"/>
            <a:ext cx="268451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关系型</a:t>
            </a:r>
            <a:r>
              <a:rPr lang="en-US" altLang="zh-CN" dirty="0" smtClean="0"/>
              <a:t>(Relational)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一阶逻辑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978151"/>
              </p:ext>
            </p:extLst>
          </p:nvPr>
        </p:nvGraphicFramePr>
        <p:xfrm>
          <a:off x="5431240" y="1890285"/>
          <a:ext cx="3230562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3" name="Formula" r:id="rId7" imgW="2567880" imgH="1119240" progId="Equation.Ribbit">
                  <p:embed/>
                </p:oleObj>
              </mc:Choice>
              <mc:Fallback>
                <p:oleObj name="Formula" r:id="rId7" imgW="2567880" imgH="1119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1240" y="1890285"/>
                        <a:ext cx="3230562" cy="140811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764788" y="4696773"/>
            <a:ext cx="11079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26453" y="5795823"/>
            <a:ext cx="64633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样例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5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FOIL</a:t>
            </a:r>
            <a:r>
              <a:rPr lang="en-US" altLang="zh-CN" sz="1800" b="0" dirty="0" smtClean="0"/>
              <a:t>[Quinlan</a:t>
            </a:r>
            <a:r>
              <a:rPr lang="en-US" altLang="zh-CN" sz="1800" b="0" dirty="0"/>
              <a:t>, 1990</a:t>
            </a:r>
            <a:r>
              <a:rPr lang="en-US" altLang="zh-CN" sz="1800" b="0" dirty="0" smtClean="0"/>
              <a:t>]</a:t>
            </a:r>
            <a:endParaRPr lang="zh-CN" altLang="en-US" sz="18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序</a:t>
            </a:r>
            <a:r>
              <a:rPr lang="zh-CN" altLang="en-US" dirty="0" smtClean="0"/>
              <a:t>贯覆盖生成规则集</a:t>
            </a:r>
            <a:endParaRPr lang="en-US" altLang="zh-CN" dirty="0" smtClean="0"/>
          </a:p>
          <a:p>
            <a:r>
              <a:rPr lang="zh-CN" altLang="en-US" dirty="0" smtClean="0"/>
              <a:t>自顶向下学习单条规则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候选文字需考虑所有可能的选项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规则生长的评判标准为</a:t>
            </a:r>
            <a:r>
              <a:rPr lang="en-US" altLang="zh-CN" dirty="0" smtClean="0"/>
              <a:t>FOIL</a:t>
            </a:r>
            <a:r>
              <a:rPr lang="zh-CN" altLang="en-US" dirty="0" smtClean="0"/>
              <a:t>增益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后剪枝优化规则集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922937"/>
              </p:ext>
            </p:extLst>
          </p:nvPr>
        </p:nvGraphicFramePr>
        <p:xfrm>
          <a:off x="599425" y="2941731"/>
          <a:ext cx="1526700" cy="31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9" name="Formula" r:id="rId3" imgW="923040" imgH="186840" progId="Equation.Ribbit">
                  <p:embed/>
                </p:oleObj>
              </mc:Choice>
              <mc:Fallback>
                <p:oleObj name="Formula" r:id="rId3" imgW="923040" imgH="186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25" y="2941731"/>
                        <a:ext cx="1526700" cy="31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2193620" y="2508343"/>
            <a:ext cx="6683680" cy="1176848"/>
            <a:chOff x="2193620" y="2508343"/>
            <a:chExt cx="6683680" cy="1176848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593098"/>
                </p:ext>
              </p:extLst>
            </p:nvPr>
          </p:nvGraphicFramePr>
          <p:xfrm>
            <a:off x="2537726" y="2508344"/>
            <a:ext cx="6339574" cy="11768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50" name="Formula" r:id="rId5" imgW="4575960" imgH="849240" progId="Equation.Ribbit">
                    <p:embed/>
                  </p:oleObj>
                </mc:Choice>
                <mc:Fallback>
                  <p:oleObj name="Formula" r:id="rId5" imgW="4575960" imgH="8492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37726" y="2508344"/>
                          <a:ext cx="6339574" cy="11768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左大括号 5"/>
            <p:cNvSpPr/>
            <p:nvPr/>
          </p:nvSpPr>
          <p:spPr>
            <a:xfrm>
              <a:off x="2193620" y="2508343"/>
              <a:ext cx="344106" cy="1176847"/>
            </a:xfrm>
            <a:prstGeom prst="leftBrace">
              <a:avLst>
                <a:gd name="adj1" fmla="val 71095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719955" y="1181079"/>
            <a:ext cx="4338945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能</a:t>
            </a:r>
            <a:r>
              <a:rPr lang="zh-CN" altLang="en-US" dirty="0" smtClean="0"/>
              <a:t>否引入新变量？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能</a:t>
            </a:r>
            <a:r>
              <a:rPr lang="zh-CN" altLang="en-US" dirty="0" smtClean="0"/>
              <a:t>否使用否定文字？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能</a:t>
            </a:r>
            <a:r>
              <a:rPr lang="zh-CN" altLang="en-US" dirty="0" smtClean="0"/>
              <a:t>否允许递归？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能</a:t>
            </a:r>
            <a:r>
              <a:rPr lang="zh-CN" altLang="en-US" dirty="0" smtClean="0"/>
              <a:t>否引入函数嵌套？：</a:t>
            </a:r>
            <a:r>
              <a:rPr lang="en-US" altLang="zh-CN" dirty="0" smtClean="0"/>
              <a:t>p(f(f…(f(X))))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811977"/>
              </p:ext>
            </p:extLst>
          </p:nvPr>
        </p:nvGraphicFramePr>
        <p:xfrm>
          <a:off x="1271016" y="4496648"/>
          <a:ext cx="6873494" cy="82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" name="Formula" r:id="rId7" imgW="3116520" imgH="373320" progId="Equation.Ribbit">
                  <p:embed/>
                </p:oleObj>
              </mc:Choice>
              <mc:Fallback>
                <p:oleObj name="Formula" r:id="rId7" imgW="3116520" imgH="373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1016" y="4496648"/>
                        <a:ext cx="6873494" cy="821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6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序贯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覆盖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剪枝优化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规则学习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37310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归纳逻辑程序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, 1991]</a:t>
            </a:r>
            <a:endParaRPr lang="zh-CN" altLang="en-US" sz="18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目标：完备地学习一阶规则（</a:t>
            </a:r>
            <a:r>
              <a:rPr lang="en-US" altLang="zh-CN" dirty="0" smtClean="0"/>
              <a:t>Horn</a:t>
            </a:r>
            <a:r>
              <a:rPr lang="zh-CN" altLang="en-US" dirty="0" smtClean="0"/>
              <a:t>子句）</a:t>
            </a:r>
            <a:endParaRPr lang="en-US" altLang="zh-CN" dirty="0" smtClean="0"/>
          </a:p>
          <a:p>
            <a:r>
              <a:rPr lang="zh-CN" altLang="en-US" dirty="0" smtClean="0"/>
              <a:t>仍然以</a:t>
            </a:r>
            <a:r>
              <a:rPr lang="zh-CN" altLang="en-US" dirty="0" smtClean="0">
                <a:solidFill>
                  <a:schemeClr val="accent4"/>
                </a:solidFill>
              </a:rPr>
              <a:t>序贯覆盖</a:t>
            </a:r>
            <a:r>
              <a:rPr lang="zh-CN" altLang="en-US" dirty="0" smtClean="0"/>
              <a:t>方法学习规则集</a:t>
            </a:r>
            <a:endParaRPr lang="en-US" altLang="zh-CN" dirty="0" smtClean="0"/>
          </a:p>
          <a:p>
            <a:r>
              <a:rPr lang="zh-CN" altLang="en-US" dirty="0" smtClean="0"/>
              <a:t>一般采用</a:t>
            </a:r>
            <a:r>
              <a:rPr lang="zh-CN" altLang="en-US" dirty="0" smtClean="0">
                <a:solidFill>
                  <a:schemeClr val="accent4"/>
                </a:solidFill>
              </a:rPr>
              <a:t>自底向上</a:t>
            </a:r>
            <a:r>
              <a:rPr lang="zh-CN" altLang="en-US" dirty="0" smtClean="0"/>
              <a:t>策略学习单条规则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不需要列举所有可能的候选规则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/>
              <a:t>目标概念</a:t>
            </a:r>
            <a:r>
              <a:rPr lang="zh-CN" altLang="en-US" dirty="0" smtClean="0"/>
              <a:t>的搜索维持在样例附近的局部区域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自顶向下策略的搜索空间对于规则长度呈指数级增长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249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最小一般泛化</a:t>
            </a:r>
            <a:r>
              <a:rPr lang="en-US" altLang="zh-CN" dirty="0" smtClean="0"/>
              <a:t>(LGG</a:t>
            </a:r>
            <a:r>
              <a:rPr lang="en-US" altLang="zh-CN" dirty="0"/>
              <a:t>)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Plotkin</a:t>
            </a:r>
            <a:r>
              <a:rPr lang="en-US" altLang="zh-CN" sz="1800" b="0" dirty="0" smtClean="0"/>
              <a:t>, 1970]</a:t>
            </a:r>
            <a:endParaRPr lang="zh-CN" altLang="en-US" sz="18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“泛化”：将覆盖率低的规则变换为覆盖率高的规则</a:t>
            </a:r>
            <a:endParaRPr lang="en-US" altLang="zh-CN" dirty="0" smtClean="0"/>
          </a:p>
          <a:p>
            <a:r>
              <a:rPr lang="zh-CN" altLang="en-US" dirty="0" smtClean="0"/>
              <a:t>“一般”：覆盖率尽可能高</a:t>
            </a:r>
            <a:endParaRPr lang="en-US" altLang="zh-CN" dirty="0" smtClean="0"/>
          </a:p>
          <a:p>
            <a:r>
              <a:rPr lang="zh-CN" altLang="en-US" dirty="0" smtClean="0"/>
              <a:t>“最小”：变换时对原规则的改动尽可能小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寻找</a:t>
            </a:r>
            <a:r>
              <a:rPr lang="zh-CN" altLang="en-US" dirty="0" smtClean="0"/>
              <a:t>两条规则</a:t>
            </a:r>
            <a:r>
              <a:rPr lang="en-US" altLang="zh-CN" dirty="0" smtClean="0"/>
              <a:t>LGG</a:t>
            </a:r>
            <a:r>
              <a:rPr lang="zh-CN" altLang="en-US" dirty="0" smtClean="0"/>
              <a:t>的步骤：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找出两条规则中涉及相同谓词的文字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考察谓词后括号里的项：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 </a:t>
            </a:r>
          </a:p>
          <a:p>
            <a:pPr lvl="2"/>
            <a:r>
              <a:rPr lang="en-US" altLang="zh-CN" dirty="0"/>
              <a:t> </a:t>
            </a:r>
            <a:endParaRPr lang="en-US" altLang="zh-CN" dirty="0" smtClean="0"/>
          </a:p>
          <a:p>
            <a:pPr lvl="3"/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不是</a:t>
            </a:r>
            <a:r>
              <a:rPr lang="zh-CN" altLang="en-US" dirty="0" smtClean="0"/>
              <a:t>谓词相同的项，则                  ，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/>
              <a:t>为任意未出现过的变量</a:t>
            </a:r>
            <a:endParaRPr lang="en-US" altLang="zh-CN" dirty="0" smtClean="0"/>
          </a:p>
          <a:p>
            <a:pPr lvl="3"/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为谓词相同的项，递归考察其括号内的项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删除没有相同谓词出现的文字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903302"/>
              </p:ext>
            </p:extLst>
          </p:nvPr>
        </p:nvGraphicFramePr>
        <p:xfrm>
          <a:off x="1362139" y="3940175"/>
          <a:ext cx="1439862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0" name="Formula" r:id="rId3" imgW="879480" imgH="177480" progId="Equation.Ribbit">
                  <p:embed/>
                </p:oleObj>
              </mc:Choice>
              <mc:Fallback>
                <p:oleObj name="Formula" r:id="rId3" imgW="8794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139" y="3940175"/>
                        <a:ext cx="1439862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605116"/>
              </p:ext>
            </p:extLst>
          </p:nvPr>
        </p:nvGraphicFramePr>
        <p:xfrm>
          <a:off x="1362139" y="4265613"/>
          <a:ext cx="16906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1" name="Formula" r:id="rId5" imgW="1032480" imgH="177480" progId="Equation.Ribbit">
                  <p:embed/>
                </p:oleObj>
              </mc:Choice>
              <mc:Fallback>
                <p:oleObj name="Formula" r:id="rId5" imgW="10324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2139" y="4265613"/>
                        <a:ext cx="1690687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786197"/>
              </p:ext>
            </p:extLst>
          </p:nvPr>
        </p:nvGraphicFramePr>
        <p:xfrm>
          <a:off x="4203700" y="4582605"/>
          <a:ext cx="13938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2" name="Formula" r:id="rId7" imgW="961200" imgH="177480" progId="Equation.Ribbit">
                  <p:embed/>
                </p:oleObj>
              </mc:Choice>
              <mc:Fallback>
                <p:oleObj name="Formula" r:id="rId7" imgW="9612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3700" y="4582605"/>
                        <a:ext cx="139382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10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最小一般泛化</a:t>
            </a:r>
            <a:r>
              <a:rPr lang="en-US" altLang="zh-CN" dirty="0" smtClean="0"/>
              <a:t>(LGG</a:t>
            </a:r>
            <a:r>
              <a:rPr lang="en-US" altLang="zh-CN" dirty="0"/>
              <a:t>)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Plotkin</a:t>
            </a:r>
            <a:r>
              <a:rPr lang="en-US" altLang="zh-CN" sz="1800" b="0" dirty="0" smtClean="0"/>
              <a:t>, 1970]</a:t>
            </a:r>
            <a:endParaRPr lang="zh-CN" altLang="en-US" sz="1800" b="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184011"/>
              </p:ext>
            </p:extLst>
          </p:nvPr>
        </p:nvGraphicFramePr>
        <p:xfrm>
          <a:off x="732092" y="1345057"/>
          <a:ext cx="8149547" cy="60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1" name="Formula" r:id="rId3" imgW="5532120" imgH="410760" progId="Equation.Ribbit">
                  <p:embed/>
                </p:oleObj>
              </mc:Choice>
              <mc:Fallback>
                <p:oleObj name="Formula" r:id="rId3" imgW="5532120" imgH="410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092" y="1345057"/>
                        <a:ext cx="8149547" cy="60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722313" y="1345057"/>
            <a:ext cx="1714500" cy="1145731"/>
            <a:chOff x="722313" y="1345057"/>
            <a:chExt cx="1714500" cy="1145731"/>
          </a:xfrm>
        </p:grpSpPr>
        <p:sp>
          <p:nvSpPr>
            <p:cNvPr id="9" name="圆角矩形 8"/>
            <p:cNvSpPr/>
            <p:nvPr/>
          </p:nvSpPr>
          <p:spPr>
            <a:xfrm>
              <a:off x="1475232" y="1345057"/>
              <a:ext cx="207264" cy="60566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1449835"/>
                </p:ext>
              </p:extLst>
            </p:nvPr>
          </p:nvGraphicFramePr>
          <p:xfrm>
            <a:off x="722313" y="2220913"/>
            <a:ext cx="1714500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2" name="Formula" r:id="rId5" imgW="1133640" imgH="177480" progId="Equation.Ribbit">
                    <p:embed/>
                  </p:oleObj>
                </mc:Choice>
                <mc:Fallback>
                  <p:oleObj name="Formula" r:id="rId5" imgW="113364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2313" y="2220913"/>
                          <a:ext cx="1714500" cy="269875"/>
                        </a:xfrm>
                        <a:prstGeom prst="rect">
                          <a:avLst/>
                        </a:prstGeom>
                        <a:solidFill>
                          <a:srgbClr val="00398F">
                            <a:alpha val="10196"/>
                          </a:srgbClr>
                        </a:solidFill>
                        <a:ln w="9525">
                          <a:solidFill>
                            <a:schemeClr val="accent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箭头连接符 11"/>
            <p:cNvCxnSpPr>
              <a:stCxn id="9" idx="2"/>
              <a:endCxn id="10" idx="0"/>
            </p:cNvCxnSpPr>
            <p:nvPr/>
          </p:nvCxnSpPr>
          <p:spPr>
            <a:xfrm flipH="1">
              <a:off x="1578531" y="1950720"/>
              <a:ext cx="333" cy="270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726545"/>
              </p:ext>
            </p:extLst>
          </p:nvPr>
        </p:nvGraphicFramePr>
        <p:xfrm>
          <a:off x="1378458" y="4199193"/>
          <a:ext cx="6418262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3" name="Formula" r:id="rId7" imgW="4266000" imgH="410760" progId="Equation.Ribbit">
                  <p:embed/>
                </p:oleObj>
              </mc:Choice>
              <mc:Fallback>
                <p:oleObj name="Formula" r:id="rId7" imgW="4266000" imgH="410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8458" y="4199193"/>
                        <a:ext cx="6418262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754063" y="2170875"/>
            <a:ext cx="8093075" cy="1158113"/>
            <a:chOff x="754063" y="2170875"/>
            <a:chExt cx="8093075" cy="1158113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546763"/>
                </p:ext>
              </p:extLst>
            </p:nvPr>
          </p:nvGraphicFramePr>
          <p:xfrm>
            <a:off x="754063" y="2709863"/>
            <a:ext cx="8093075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4" name="Formula" r:id="rId9" imgW="5384880" imgH="410760" progId="Equation.Ribbit">
                    <p:embed/>
                  </p:oleObj>
                </mc:Choice>
                <mc:Fallback>
                  <p:oleObj name="Formula" r:id="rId9" imgW="5384880" imgH="41076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54063" y="2709863"/>
                          <a:ext cx="8093075" cy="619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下箭头 16"/>
            <p:cNvSpPr/>
            <p:nvPr/>
          </p:nvSpPr>
          <p:spPr>
            <a:xfrm>
              <a:off x="3947668" y="2170875"/>
              <a:ext cx="512064" cy="40427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390650" y="2668713"/>
            <a:ext cx="6362700" cy="1468821"/>
            <a:chOff x="1390650" y="2668713"/>
            <a:chExt cx="6362700" cy="1468821"/>
          </a:xfrm>
        </p:grpSpPr>
        <p:sp>
          <p:nvSpPr>
            <p:cNvPr id="14" name="圆角矩形 13"/>
            <p:cNvSpPr/>
            <p:nvPr/>
          </p:nvSpPr>
          <p:spPr>
            <a:xfrm>
              <a:off x="3816096" y="2668713"/>
              <a:ext cx="1511808" cy="330519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5057739"/>
                </p:ext>
              </p:extLst>
            </p:nvPr>
          </p:nvGraphicFramePr>
          <p:xfrm>
            <a:off x="1390650" y="3853371"/>
            <a:ext cx="6362700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5" name="Formula" r:id="rId11" imgW="4233960" imgH="189000" progId="Equation.Ribbit">
                    <p:embed/>
                  </p:oleObj>
                </mc:Choice>
                <mc:Fallback>
                  <p:oleObj name="Formula" r:id="rId11" imgW="4233960" imgH="1890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90650" y="3853371"/>
                          <a:ext cx="6362700" cy="284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下箭头 17"/>
            <p:cNvSpPr/>
            <p:nvPr/>
          </p:nvSpPr>
          <p:spPr>
            <a:xfrm>
              <a:off x="3947668" y="3377517"/>
              <a:ext cx="512064" cy="40427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1963" y="3859086"/>
            <a:ext cx="3355975" cy="1287589"/>
            <a:chOff x="461963" y="3859086"/>
            <a:chExt cx="3355975" cy="1287589"/>
          </a:xfrm>
        </p:grpSpPr>
        <p:sp>
          <p:nvSpPr>
            <p:cNvPr id="21" name="圆角矩形 20"/>
            <p:cNvSpPr/>
            <p:nvPr/>
          </p:nvSpPr>
          <p:spPr>
            <a:xfrm>
              <a:off x="1883664" y="3859086"/>
              <a:ext cx="176784" cy="60566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126235" y="3865532"/>
              <a:ext cx="207264" cy="60566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8603583"/>
                </p:ext>
              </p:extLst>
            </p:nvPr>
          </p:nvGraphicFramePr>
          <p:xfrm>
            <a:off x="461963" y="4878388"/>
            <a:ext cx="1509712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6" name="Formula" r:id="rId13" imgW="999000" imgH="177480" progId="Equation.Ribbit">
                    <p:embed/>
                  </p:oleObj>
                </mc:Choice>
                <mc:Fallback>
                  <p:oleObj name="Formula" r:id="rId13" imgW="99900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61963" y="4878388"/>
                          <a:ext cx="1509712" cy="268287"/>
                        </a:xfrm>
                        <a:prstGeom prst="rect">
                          <a:avLst/>
                        </a:prstGeom>
                        <a:solidFill>
                          <a:srgbClr val="00398F">
                            <a:alpha val="10196"/>
                          </a:srgbClr>
                        </a:solidFill>
                        <a:ln w="9525">
                          <a:solidFill>
                            <a:schemeClr val="accent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1736319"/>
                </p:ext>
              </p:extLst>
            </p:nvPr>
          </p:nvGraphicFramePr>
          <p:xfrm>
            <a:off x="2154238" y="4873625"/>
            <a:ext cx="1663700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7" name="Formula" r:id="rId15" imgW="1100520" imgH="177480" progId="Equation.Ribbit">
                    <p:embed/>
                  </p:oleObj>
                </mc:Choice>
                <mc:Fallback>
                  <p:oleObj name="Formula" r:id="rId15" imgW="110052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154238" y="4873625"/>
                          <a:ext cx="1663700" cy="269875"/>
                        </a:xfrm>
                        <a:prstGeom prst="rect">
                          <a:avLst/>
                        </a:prstGeom>
                        <a:solidFill>
                          <a:srgbClr val="00398F">
                            <a:alpha val="10196"/>
                          </a:srgbClr>
                        </a:solidFill>
                        <a:ln w="9525">
                          <a:solidFill>
                            <a:schemeClr val="accent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直接箭头连接符 28"/>
            <p:cNvCxnSpPr>
              <a:stCxn id="21" idx="2"/>
              <a:endCxn id="26" idx="0"/>
            </p:cNvCxnSpPr>
            <p:nvPr/>
          </p:nvCxnSpPr>
          <p:spPr>
            <a:xfrm flipH="1">
              <a:off x="1217088" y="4464749"/>
              <a:ext cx="754968" cy="413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endCxn id="27" idx="0"/>
            </p:cNvCxnSpPr>
            <p:nvPr/>
          </p:nvCxnSpPr>
          <p:spPr>
            <a:xfrm>
              <a:off x="2210881" y="4498882"/>
              <a:ext cx="773954" cy="374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954595" y="4168363"/>
            <a:ext cx="6842125" cy="1734470"/>
            <a:chOff x="954595" y="4168363"/>
            <a:chExt cx="6842125" cy="1734470"/>
          </a:xfrm>
        </p:grpSpPr>
        <p:sp>
          <p:nvSpPr>
            <p:cNvPr id="23" name="圆角矩形 22"/>
            <p:cNvSpPr/>
            <p:nvPr/>
          </p:nvSpPr>
          <p:spPr>
            <a:xfrm>
              <a:off x="2714752" y="4173425"/>
              <a:ext cx="1511808" cy="330519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6265926" y="4168363"/>
              <a:ext cx="1511808" cy="330519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9767985"/>
                </p:ext>
              </p:extLst>
            </p:nvPr>
          </p:nvGraphicFramePr>
          <p:xfrm>
            <a:off x="954595" y="5618670"/>
            <a:ext cx="6842125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8" name="Formula" r:id="rId17" imgW="4552920" imgH="189000" progId="Equation.Ribbit">
                    <p:embed/>
                  </p:oleObj>
                </mc:Choice>
                <mc:Fallback>
                  <p:oleObj name="Formula" r:id="rId17" imgW="4552920" imgH="1890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954595" y="5618670"/>
                          <a:ext cx="6842125" cy="284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下箭头 32"/>
            <p:cNvSpPr/>
            <p:nvPr/>
          </p:nvSpPr>
          <p:spPr>
            <a:xfrm>
              <a:off x="3970528" y="5015564"/>
              <a:ext cx="512064" cy="40427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28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最小一般泛化</a:t>
            </a:r>
            <a:r>
              <a:rPr lang="en-US" altLang="zh-CN" dirty="0" smtClean="0"/>
              <a:t>(LGG</a:t>
            </a:r>
            <a:r>
              <a:rPr lang="en-US" altLang="zh-CN" dirty="0"/>
              <a:t>)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Plotkin</a:t>
            </a:r>
            <a:r>
              <a:rPr lang="en-US" altLang="zh-CN" sz="1800" b="0" dirty="0" smtClean="0"/>
              <a:t>, 1970]</a:t>
            </a:r>
            <a:endParaRPr lang="zh-CN" altLang="en-US" sz="18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其他基于</a:t>
            </a:r>
            <a:r>
              <a:rPr lang="en-US" altLang="zh-CN" dirty="0" smtClean="0"/>
              <a:t>LGG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ILP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考虑否定文字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不同的初始化选择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多条特殊规则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考虑所有背景知识（</a:t>
            </a:r>
            <a:r>
              <a:rPr lang="en-US" altLang="zh-CN" dirty="0" smtClean="0"/>
              <a:t>RLGG</a:t>
            </a:r>
            <a:r>
              <a:rPr lang="zh-CN" altLang="en-US" dirty="0" smtClean="0"/>
              <a:t>）</a:t>
            </a:r>
            <a:r>
              <a:rPr lang="en-US" altLang="zh-CN" sz="1600" dirty="0" smtClean="0">
                <a:solidFill>
                  <a:schemeClr val="accent4"/>
                </a:solidFill>
              </a:rPr>
              <a:t>[</a:t>
            </a:r>
            <a:r>
              <a:rPr lang="en-US" altLang="zh-CN" sz="1600" dirty="0" err="1" smtClean="0">
                <a:solidFill>
                  <a:schemeClr val="accent4"/>
                </a:solidFill>
              </a:rPr>
              <a:t>Plotkin</a:t>
            </a:r>
            <a:r>
              <a:rPr lang="en-US" altLang="zh-CN" sz="1600" dirty="0" smtClean="0">
                <a:solidFill>
                  <a:schemeClr val="accent4"/>
                </a:solidFill>
              </a:rPr>
              <a:t>, 1971]</a:t>
            </a:r>
          </a:p>
          <a:p>
            <a:pPr lvl="1"/>
            <a:r>
              <a:rPr lang="en-US" altLang="zh-CN" sz="1800" dirty="0" smtClean="0"/>
              <a:t>…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46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1772" y="1280160"/>
            <a:ext cx="608649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latin typeface="+mj-ea"/>
                <a:ea typeface="+mj-ea"/>
              </a:rPr>
              <a:t>逻辑规则</a:t>
            </a:r>
            <a:endParaRPr lang="en-US" altLang="zh-CN" sz="2200" dirty="0" smtClean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latin typeface="+mj-ea"/>
              <a:ea typeface="+mj-ea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latin typeface="+mj-ea"/>
                <a:ea typeface="+mj-ea"/>
              </a:rPr>
              <a:t>规则集</a:t>
            </a:r>
            <a:endParaRPr lang="en-US" altLang="zh-CN" sz="2200" dirty="0" smtClean="0">
              <a:latin typeface="+mj-ea"/>
              <a:ea typeface="+mj-ea"/>
            </a:endParaRP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>
              <a:latin typeface="+mj-ea"/>
              <a:ea typeface="+mj-ea"/>
            </a:endParaRPr>
          </a:p>
          <a:p>
            <a:pPr marL="742950" lvl="1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endParaRPr lang="en-US" altLang="zh-CN" sz="2200" dirty="0" smtClean="0">
              <a:latin typeface="+mj-ea"/>
              <a:ea typeface="+mj-ea"/>
            </a:endParaRPr>
          </a:p>
          <a:p>
            <a:pPr marL="800100" lvl="1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j-ea"/>
                <a:ea typeface="+mj-ea"/>
              </a:rPr>
              <a:t>充分性与必要性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800100" lvl="1" indent="-342900">
              <a:buClr>
                <a:schemeClr val="tx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j-ea"/>
                <a:ea typeface="+mj-ea"/>
              </a:rPr>
              <a:t>冲突消解：顺序规则、缺省规则、元规则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156017"/>
              </p:ext>
            </p:extLst>
          </p:nvPr>
        </p:nvGraphicFramePr>
        <p:xfrm>
          <a:off x="2914618" y="1892428"/>
          <a:ext cx="3724211" cy="44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4" name="Formula" r:id="rId3" imgW="1425600" imgH="169920" progId="Equation.Ribbit">
                  <p:embed/>
                </p:oleObj>
              </mc:Choice>
              <mc:Fallback>
                <p:oleObj name="Formula" r:id="rId3" imgW="14256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4618" y="1892428"/>
                        <a:ext cx="3724211" cy="44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1567332" y="1886331"/>
            <a:ext cx="4967580" cy="1016128"/>
            <a:chOff x="1567332" y="1886331"/>
            <a:chExt cx="4967580" cy="10161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67332" y="1886331"/>
              <a:ext cx="4967580" cy="1016128"/>
              <a:chOff x="994308" y="1788795"/>
              <a:chExt cx="4967580" cy="1016128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94308" y="24355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2"/>
                    </a:solidFill>
                  </a:rPr>
                  <a:t>规则头</a:t>
                </a:r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160885" y="2435591"/>
                <a:ext cx="890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2"/>
                    </a:solidFill>
                  </a:rPr>
                  <a:t>规则体</a:t>
                </a:r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299338" y="2435591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2"/>
                    </a:solidFill>
                  </a:rPr>
                  <a:t>逻辑蕴含符</a:t>
                </a:r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2267712" y="1794892"/>
                <a:ext cx="438912" cy="443755"/>
              </a:xfrm>
              <a:prstGeom prst="roundRect">
                <a:avLst/>
              </a:prstGeom>
              <a:solidFill>
                <a:srgbClr val="00398F">
                  <a:alpha val="1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749296" y="1788796"/>
                <a:ext cx="438912" cy="443755"/>
              </a:xfrm>
              <a:prstGeom prst="roundRect">
                <a:avLst/>
              </a:prstGeom>
              <a:solidFill>
                <a:srgbClr val="00398F">
                  <a:alpha val="1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3249898" y="1788795"/>
                <a:ext cx="2711990" cy="443755"/>
              </a:xfrm>
              <a:prstGeom prst="roundRect">
                <a:avLst/>
              </a:prstGeom>
              <a:solidFill>
                <a:srgbClr val="00398F">
                  <a:alpha val="1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箭头连接符 17"/>
              <p:cNvCxnSpPr>
                <a:stCxn id="14" idx="2"/>
                <a:endCxn id="9" idx="0"/>
              </p:cNvCxnSpPr>
              <p:nvPr/>
            </p:nvCxnSpPr>
            <p:spPr>
              <a:xfrm flipH="1">
                <a:off x="1432890" y="2238647"/>
                <a:ext cx="1054278" cy="196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5" idx="2"/>
                <a:endCxn id="13" idx="0"/>
              </p:cNvCxnSpPr>
              <p:nvPr/>
            </p:nvCxnSpPr>
            <p:spPr>
              <a:xfrm>
                <a:off x="2968752" y="2232551"/>
                <a:ext cx="0" cy="2030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箭头连接符 21"/>
            <p:cNvCxnSpPr>
              <a:stCxn id="16" idx="2"/>
              <a:endCxn id="12" idx="0"/>
            </p:cNvCxnSpPr>
            <p:nvPr/>
          </p:nvCxnSpPr>
          <p:spPr>
            <a:xfrm>
              <a:off x="5178917" y="2330086"/>
              <a:ext cx="0" cy="203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833971" y="1886331"/>
            <a:ext cx="6081884" cy="1612273"/>
            <a:chOff x="260947" y="1788795"/>
            <a:chExt cx="6081884" cy="1612273"/>
          </a:xfrm>
        </p:grpSpPr>
        <p:sp>
          <p:nvSpPr>
            <p:cNvPr id="7" name="文本框 6"/>
            <p:cNvSpPr txBox="1"/>
            <p:nvPr/>
          </p:nvSpPr>
          <p:spPr>
            <a:xfrm>
              <a:off x="260947" y="3031736"/>
              <a:ext cx="234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5"/>
                  </a:solidFill>
                </a:rPr>
                <a:t>目标</a:t>
              </a:r>
              <a:r>
                <a:rPr lang="zh-CN" altLang="en-US" dirty="0" smtClean="0">
                  <a:solidFill>
                    <a:schemeClr val="accent5"/>
                  </a:solidFill>
                </a:rPr>
                <a:t>概念（逻辑文字）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34835" y="30317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5"/>
                  </a:solidFill>
                </a:rPr>
                <a:t>逻辑文字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93524" y="303173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3"/>
                  </a:solidFill>
                </a:rPr>
                <a:t>逻辑“与”</a:t>
              </a:r>
              <a:endParaRPr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613782" y="1788795"/>
              <a:ext cx="298313" cy="443755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619366" y="1794892"/>
              <a:ext cx="338935" cy="443755"/>
            </a:xfrm>
            <a:prstGeom prst="roundRect">
              <a:avLst/>
            </a:prstGeom>
            <a:solidFill>
              <a:srgbClr val="C30D22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31" idx="2"/>
              <a:endCxn id="29" idx="0"/>
            </p:cNvCxnSpPr>
            <p:nvPr/>
          </p:nvCxnSpPr>
          <p:spPr>
            <a:xfrm flipH="1">
              <a:off x="3762938" y="2232550"/>
              <a:ext cx="1" cy="79918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32" idx="2"/>
              <a:endCxn id="8" idx="0"/>
            </p:cNvCxnSpPr>
            <p:nvPr/>
          </p:nvCxnSpPr>
          <p:spPr>
            <a:xfrm flipH="1">
              <a:off x="5788833" y="2238647"/>
              <a:ext cx="1" cy="79308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9" idx="2"/>
              <a:endCxn id="7" idx="0"/>
            </p:cNvCxnSpPr>
            <p:nvPr/>
          </p:nvCxnSpPr>
          <p:spPr>
            <a:xfrm flipH="1">
              <a:off x="1432889" y="2804923"/>
              <a:ext cx="1" cy="22681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1396644" y="3652235"/>
            <a:ext cx="6364243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</a:rPr>
              <a:t>读</a:t>
            </a:r>
            <a:r>
              <a:rPr lang="zh-CN" altLang="en-US" sz="2000" dirty="0" smtClean="0">
                <a:solidFill>
                  <a:schemeClr val="accent4"/>
                </a:solidFill>
              </a:rPr>
              <a:t>作：若（文字</a:t>
            </a:r>
            <a:r>
              <a:rPr lang="en-US" altLang="zh-CN" sz="2000" dirty="0" smtClean="0">
                <a:solidFill>
                  <a:schemeClr val="accent4"/>
                </a:solidFill>
              </a:rPr>
              <a:t>1</a:t>
            </a:r>
            <a:r>
              <a:rPr lang="zh-CN" altLang="en-US" sz="2000" dirty="0" smtClean="0">
                <a:solidFill>
                  <a:schemeClr val="accent4"/>
                </a:solidFill>
              </a:rPr>
              <a:t>且文字</a:t>
            </a:r>
            <a:r>
              <a:rPr lang="en-US" altLang="zh-CN" sz="2000" dirty="0" smtClean="0">
                <a:solidFill>
                  <a:schemeClr val="accent4"/>
                </a:solidFill>
              </a:rPr>
              <a:t>2</a:t>
            </a:r>
            <a:r>
              <a:rPr lang="zh-CN" altLang="en-US" sz="2000" dirty="0" smtClean="0">
                <a:solidFill>
                  <a:schemeClr val="accent4"/>
                </a:solidFill>
              </a:rPr>
              <a:t>且</a:t>
            </a:r>
            <a:r>
              <a:rPr lang="en-US" altLang="zh-CN" sz="2000" dirty="0" smtClean="0">
                <a:solidFill>
                  <a:schemeClr val="accent4"/>
                </a:solidFill>
              </a:rPr>
              <a:t>…</a:t>
            </a:r>
            <a:r>
              <a:rPr lang="zh-CN" altLang="en-US" sz="2000" dirty="0" smtClean="0">
                <a:solidFill>
                  <a:schemeClr val="accent4"/>
                </a:solidFill>
              </a:rPr>
              <a:t>），则（</a:t>
            </a:r>
            <a:r>
              <a:rPr lang="zh-CN" altLang="en-US" sz="2000" dirty="0">
                <a:solidFill>
                  <a:schemeClr val="accent4"/>
                </a:solidFill>
              </a:rPr>
              <a:t>目标概念</a:t>
            </a:r>
            <a:r>
              <a:rPr lang="zh-CN" altLang="en-US" sz="2000" dirty="0" smtClean="0">
                <a:solidFill>
                  <a:schemeClr val="accent4"/>
                </a:solidFill>
              </a:rPr>
              <a:t>）成立</a:t>
            </a:r>
            <a:endParaRPr lang="zh-CN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915855" y="2975640"/>
            <a:ext cx="1647365" cy="676595"/>
            <a:chOff x="7147503" y="2914680"/>
            <a:chExt cx="1647365" cy="676595"/>
          </a:xfrm>
        </p:grpSpPr>
        <p:grpSp>
          <p:nvGrpSpPr>
            <p:cNvPr id="69" name="组合 68"/>
            <p:cNvGrpSpPr/>
            <p:nvPr/>
          </p:nvGrpSpPr>
          <p:grpSpPr>
            <a:xfrm>
              <a:off x="7494512" y="2914680"/>
              <a:ext cx="1300356" cy="676595"/>
              <a:chOff x="7490248" y="2905589"/>
              <a:chExt cx="1300356" cy="67659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7490248" y="290558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accent5"/>
                    </a:solidFill>
                  </a:rPr>
                  <a:t>原子公式</a:t>
                </a:r>
                <a:endParaRPr lang="zh-CN" altLang="en-US" dirty="0">
                  <a:solidFill>
                    <a:schemeClr val="accent5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7490248" y="3189191"/>
                    <a:ext cx="1300356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</m:oMath>
                    </a14:m>
                    <a:r>
                      <a:rPr lang="zh-CN" altLang="en-US" dirty="0" smtClean="0">
                        <a:solidFill>
                          <a:schemeClr val="accent5"/>
                        </a:solidFill>
                      </a:rPr>
                      <a:t>原子公式</a:t>
                    </a:r>
                    <a:endParaRPr lang="zh-CN" altLang="en-US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248" y="3189191"/>
                    <a:ext cx="1300356" cy="39299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7813" r="-2804" b="-203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直接箭头连接符 59"/>
            <p:cNvCxnSpPr>
              <a:stCxn id="8" idx="3"/>
              <a:endCxn id="57" idx="1"/>
            </p:cNvCxnSpPr>
            <p:nvPr/>
          </p:nvCxnSpPr>
          <p:spPr>
            <a:xfrm flipV="1">
              <a:off x="7147503" y="3099346"/>
              <a:ext cx="347009" cy="153632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8" idx="3"/>
              <a:endCxn id="58" idx="1"/>
            </p:cNvCxnSpPr>
            <p:nvPr/>
          </p:nvCxnSpPr>
          <p:spPr>
            <a:xfrm>
              <a:off x="7147503" y="3252978"/>
              <a:ext cx="347009" cy="14180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4072128" y="252374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19746"/>
              </p:ext>
            </p:extLst>
          </p:nvPr>
        </p:nvGraphicFramePr>
        <p:xfrm>
          <a:off x="1374303" y="4733638"/>
          <a:ext cx="5395649" cy="61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Formula" r:id="rId6" imgW="3581280" imgH="410400" progId="Equation.Ribbit">
                  <p:embed/>
                </p:oleObj>
              </mc:Choice>
              <mc:Fallback>
                <p:oleObj name="Formula" r:id="rId6" imgW="3581280" imgH="410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4303" y="4733638"/>
                        <a:ext cx="5395649" cy="619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2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927481" y="5384405"/>
            <a:ext cx="5748143" cy="847698"/>
            <a:chOff x="1927481" y="5384405"/>
            <a:chExt cx="5748143" cy="847698"/>
          </a:xfrm>
        </p:grpSpPr>
        <p:sp>
          <p:nvSpPr>
            <p:cNvPr id="21" name="手杖形箭头 20"/>
            <p:cNvSpPr/>
            <p:nvPr/>
          </p:nvSpPr>
          <p:spPr>
            <a:xfrm rot="10800000">
              <a:off x="1927481" y="5384405"/>
              <a:ext cx="5748143" cy="788715"/>
            </a:xfrm>
            <a:prstGeom prst="uturnArrow">
              <a:avLst>
                <a:gd name="adj1" fmla="val 27378"/>
                <a:gd name="adj2" fmla="val 25000"/>
                <a:gd name="adj3" fmla="val 36657"/>
                <a:gd name="adj4" fmla="val 63343"/>
                <a:gd name="adj5" fmla="val 10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33214" y="589354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归纳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79391" y="4771133"/>
            <a:ext cx="2865259" cy="1153881"/>
            <a:chOff x="4279391" y="4771133"/>
            <a:chExt cx="2865259" cy="1153881"/>
          </a:xfrm>
        </p:grpSpPr>
        <p:sp>
          <p:nvSpPr>
            <p:cNvPr id="20" name="手杖形箭头 19"/>
            <p:cNvSpPr/>
            <p:nvPr/>
          </p:nvSpPr>
          <p:spPr>
            <a:xfrm rot="5400000">
              <a:off x="5135080" y="3915444"/>
              <a:ext cx="1153881" cy="2865259"/>
            </a:xfrm>
            <a:prstGeom prst="uturnArrow">
              <a:avLst>
                <a:gd name="adj1" fmla="val 17367"/>
                <a:gd name="adj2" fmla="val 17791"/>
                <a:gd name="adj3" fmla="val 25000"/>
                <a:gd name="adj4" fmla="val 43750"/>
                <a:gd name="adj5" fmla="val 50968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15163" y="555481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演绎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80160"/>
            <a:ext cx="8616950" cy="4917439"/>
          </a:xfrm>
        </p:spPr>
        <p:txBody>
          <a:bodyPr/>
          <a:lstStyle/>
          <a:p>
            <a:r>
              <a:rPr lang="zh-CN" altLang="en-US" dirty="0" smtClean="0"/>
              <a:t>演绎</a:t>
            </a:r>
            <a:r>
              <a:rPr lang="en-US" altLang="zh-CN" dirty="0" smtClean="0"/>
              <a:t>(deduction) VS </a:t>
            </a:r>
            <a:r>
              <a:rPr lang="zh-CN" altLang="en-US" dirty="0" smtClean="0"/>
              <a:t>归纳</a:t>
            </a:r>
            <a:r>
              <a:rPr lang="en-US" altLang="zh-CN" dirty="0" smtClean="0"/>
              <a:t>(induction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4528" y="1659880"/>
            <a:ext cx="84627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猜想</a:t>
            </a:r>
            <a:r>
              <a:rPr lang="zh-CN" altLang="en-US" dirty="0"/>
              <a:t>是很不好的习惯，它有害于作逻辑的推理。你所以</a:t>
            </a:r>
            <a:r>
              <a:rPr lang="zh-CN" altLang="en-US" dirty="0" smtClean="0"/>
              <a:t>觉得奇怪</a:t>
            </a:r>
            <a:r>
              <a:rPr lang="zh-CN" altLang="en-US" dirty="0"/>
              <a:t>，是因为你没有了解我的思路，没有注意到</a:t>
            </a:r>
            <a:r>
              <a:rPr lang="zh-CN" altLang="en-US" b="1" u="sng" dirty="0"/>
              <a:t>往往能推断出大事来的那些细小</a:t>
            </a:r>
            <a:r>
              <a:rPr lang="zh-CN" altLang="en-US" b="1" u="sng" dirty="0" smtClean="0"/>
              <a:t>问题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the </a:t>
            </a:r>
            <a:r>
              <a:rPr lang="en-US" altLang="zh-CN" dirty="0">
                <a:solidFill>
                  <a:schemeClr val="accent3"/>
                </a:solidFill>
              </a:rPr>
              <a:t>small facts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upon which </a:t>
            </a:r>
            <a:r>
              <a:rPr lang="en-US" altLang="zh-CN" dirty="0">
                <a:solidFill>
                  <a:schemeClr val="accent4"/>
                </a:solidFill>
              </a:rPr>
              <a:t>large inferences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may depend</a:t>
            </a:r>
            <a:r>
              <a:rPr lang="zh-CN" altLang="en-US" dirty="0" smtClean="0"/>
              <a:t>）。</a:t>
            </a:r>
            <a:r>
              <a:rPr lang="zh-CN" altLang="en-US" dirty="0"/>
              <a:t>举例来说吧，我开始时曾说</a:t>
            </a:r>
            <a:r>
              <a:rPr lang="zh-CN" altLang="en-US" dirty="0">
                <a:solidFill>
                  <a:schemeClr val="accent4"/>
                </a:solidFill>
              </a:rPr>
              <a:t>你哥哥的行为很不谨慎</a:t>
            </a:r>
            <a:r>
              <a:rPr lang="zh-CN" altLang="en-US" dirty="0"/>
              <a:t>。请看这只表，</a:t>
            </a:r>
            <a:r>
              <a:rPr lang="zh-CN" altLang="en-US" dirty="0">
                <a:solidFill>
                  <a:schemeClr val="accent3"/>
                </a:solidFill>
              </a:rPr>
              <a:t>不仅下面边缘上有凹痕两处，整个表的上面还有无数的伤痕</a:t>
            </a:r>
            <a:r>
              <a:rPr lang="zh-CN" altLang="en-US" dirty="0"/>
              <a:t>，这是因为</a:t>
            </a:r>
            <a:r>
              <a:rPr lang="zh-CN" altLang="en-US" dirty="0">
                <a:solidFill>
                  <a:schemeClr val="accent5"/>
                </a:solidFill>
              </a:rPr>
              <a:t>惯于把表放在有钱币、钥匙一类硬东西的衣袋里的缘故。对一只价值五十</a:t>
            </a:r>
            <a:r>
              <a:rPr lang="zh-CN" altLang="en-US" dirty="0" smtClean="0">
                <a:solidFill>
                  <a:schemeClr val="accent5"/>
                </a:solidFill>
              </a:rPr>
              <a:t>多镑</a:t>
            </a:r>
            <a:r>
              <a:rPr lang="zh-CN" altLang="en-US" dirty="0">
                <a:solidFill>
                  <a:schemeClr val="accent5"/>
                </a:solidFill>
              </a:rPr>
              <a:t>的表这样不经心，说他生活不检点</a:t>
            </a:r>
            <a:r>
              <a:rPr lang="zh-CN" altLang="en-US" dirty="0"/>
              <a:t>，总不算是过分吧</a:t>
            </a:r>
            <a:r>
              <a:rPr lang="zh-CN" altLang="en-US" dirty="0" smtClean="0"/>
              <a:t>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。”</a:t>
            </a:r>
            <a:endParaRPr lang="en-US" altLang="zh-CN" dirty="0" smtClean="0"/>
          </a:p>
          <a:p>
            <a:pPr algn="r"/>
            <a:r>
              <a:rPr lang="zh-CN" altLang="en-US" dirty="0"/>
              <a:t>歇</a:t>
            </a:r>
            <a:r>
              <a:rPr lang="zh-CN" altLang="en-US" dirty="0" smtClean="0"/>
              <a:t>洛克</a:t>
            </a:r>
            <a:r>
              <a:rPr lang="en-US" altLang="zh-CN" dirty="0" smtClean="0"/>
              <a:t>·</a:t>
            </a:r>
            <a:r>
              <a:rPr lang="zh-CN" altLang="en-US" dirty="0" smtClean="0"/>
              <a:t>福尔摩斯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演绎法研究（</a:t>
            </a:r>
            <a:r>
              <a:rPr lang="en-US" altLang="zh-CN" dirty="0" smtClean="0"/>
              <a:t>The science of deduction</a:t>
            </a:r>
            <a:r>
              <a:rPr lang="zh-CN" altLang="en-US" dirty="0" smtClean="0"/>
              <a:t>）</a:t>
            </a:r>
            <a:r>
              <a:rPr lang="en-US" altLang="zh-CN" dirty="0"/>
              <a:t>——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四签名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21904" y="4401801"/>
            <a:ext cx="4057488" cy="959053"/>
            <a:chOff x="221904" y="4401801"/>
            <a:chExt cx="4057488" cy="959053"/>
          </a:xfrm>
        </p:grpSpPr>
        <p:sp>
          <p:nvSpPr>
            <p:cNvPr id="11" name="圆角矩形 10"/>
            <p:cNvSpPr/>
            <p:nvPr/>
          </p:nvSpPr>
          <p:spPr>
            <a:xfrm>
              <a:off x="221904" y="4425696"/>
              <a:ext cx="4057488" cy="935158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014152"/>
                </p:ext>
              </p:extLst>
            </p:nvPr>
          </p:nvGraphicFramePr>
          <p:xfrm>
            <a:off x="260350" y="4746625"/>
            <a:ext cx="392747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59" name="Formula" r:id="rId3" imgW="2566080" imgH="188640" progId="Equation.Ribbit">
                    <p:embed/>
                  </p:oleObj>
                </mc:Choice>
                <mc:Fallback>
                  <p:oleObj name="Formula" r:id="rId3" imgW="2566080" imgH="188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0350" y="4746625"/>
                          <a:ext cx="3927475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1714898"/>
                </p:ext>
              </p:extLst>
            </p:nvPr>
          </p:nvGraphicFramePr>
          <p:xfrm>
            <a:off x="255048" y="5070518"/>
            <a:ext cx="3344863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0" name="Formula" r:id="rId5" imgW="2188440" imgH="189360" progId="Equation.Ribbit">
                    <p:embed/>
                  </p:oleObj>
                </mc:Choice>
                <mc:Fallback>
                  <p:oleObj name="Formula" r:id="rId5" imgW="2188440" imgH="18936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5048" y="5070518"/>
                          <a:ext cx="3344863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1465818" y="440180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规则（一般）</a:t>
              </a:r>
              <a:endParaRPr lang="zh-CN" altLang="en-US" b="1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88520" y="4431130"/>
            <a:ext cx="3249389" cy="941143"/>
            <a:chOff x="5188520" y="4431130"/>
            <a:chExt cx="3249389" cy="941143"/>
          </a:xfrm>
        </p:grpSpPr>
        <p:grpSp>
          <p:nvGrpSpPr>
            <p:cNvPr id="17" name="组合 16"/>
            <p:cNvGrpSpPr/>
            <p:nvPr/>
          </p:nvGrpSpPr>
          <p:grpSpPr>
            <a:xfrm>
              <a:off x="5188520" y="4437115"/>
              <a:ext cx="3249389" cy="935158"/>
              <a:chOff x="5167254" y="4459887"/>
              <a:chExt cx="3249389" cy="935158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5167254" y="4459887"/>
                <a:ext cx="3249389" cy="9351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tint val="66000"/>
                      <a:satMod val="160000"/>
                    </a:schemeClr>
                  </a:gs>
                  <a:gs pos="50000">
                    <a:schemeClr val="accent3">
                      <a:tint val="44500"/>
                      <a:satMod val="160000"/>
                    </a:schemeClr>
                  </a:gs>
                  <a:gs pos="100000">
                    <a:schemeClr val="accent3"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8" name="对象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473859"/>
                  </p:ext>
                </p:extLst>
              </p:nvPr>
            </p:nvGraphicFramePr>
            <p:xfrm>
              <a:off x="5263522" y="4783685"/>
              <a:ext cx="3114675" cy="288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61" name="Formula" r:id="rId7" imgW="2037600" imgH="189360" progId="Equation.Ribbit">
                      <p:embed/>
                    </p:oleObj>
                  </mc:Choice>
                  <mc:Fallback>
                    <p:oleObj name="Formula" r:id="rId7" imgW="2037600" imgH="18936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263522" y="4783685"/>
                            <a:ext cx="3114675" cy="2889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对象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460798"/>
                  </p:ext>
                </p:extLst>
              </p:nvPr>
            </p:nvGraphicFramePr>
            <p:xfrm>
              <a:off x="5263522" y="5094085"/>
              <a:ext cx="1387475" cy="287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62" name="Formula" r:id="rId9" imgW="908280" imgH="187920" progId="Equation.Ribbit">
                      <p:embed/>
                    </p:oleObj>
                  </mc:Choice>
                  <mc:Fallback>
                    <p:oleObj name="Formula" r:id="rId9" imgW="908280" imgH="18792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263522" y="5094085"/>
                            <a:ext cx="1387475" cy="287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" name="文本框 14"/>
            <p:cNvSpPr txBox="1"/>
            <p:nvPr/>
          </p:nvSpPr>
          <p:spPr>
            <a:xfrm>
              <a:off x="6036656" y="443113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事实（特殊）</a:t>
              </a:r>
              <a:endParaRPr lang="zh-CN" altLang="en-US" b="1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79451" y="5529927"/>
            <a:ext cx="2189829" cy="737771"/>
            <a:chOff x="3479451" y="5529927"/>
            <a:chExt cx="2189829" cy="737771"/>
          </a:xfrm>
        </p:grpSpPr>
        <p:sp>
          <p:nvSpPr>
            <p:cNvPr id="13" name="圆角矩形 12"/>
            <p:cNvSpPr/>
            <p:nvPr/>
          </p:nvSpPr>
          <p:spPr>
            <a:xfrm>
              <a:off x="3479451" y="5548770"/>
              <a:ext cx="2189829" cy="71892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accent6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accent6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9944465"/>
                </p:ext>
              </p:extLst>
            </p:nvPr>
          </p:nvGraphicFramePr>
          <p:xfrm>
            <a:off x="3528219" y="5925012"/>
            <a:ext cx="2081212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63" name="Formula" r:id="rId11" imgW="1362600" imgH="188640" progId="Equation.Ribbit">
                    <p:embed/>
                  </p:oleObj>
                </mc:Choice>
                <mc:Fallback>
                  <p:oleObj name="Formula" r:id="rId11" imgW="1362600" imgH="188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528219" y="5925012"/>
                          <a:ext cx="2081212" cy="2905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3637955" y="5529927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目标事实（特殊）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637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归结与逆归结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80160"/>
            <a:ext cx="8616950" cy="4917439"/>
          </a:xfrm>
        </p:spPr>
        <p:txBody>
          <a:bodyPr/>
          <a:lstStyle/>
          <a:p>
            <a:r>
              <a:rPr lang="zh-CN" altLang="en-US" dirty="0" smtClean="0"/>
              <a:t>演绎：归结原理</a:t>
            </a:r>
            <a:r>
              <a:rPr lang="en-US" altLang="zh-CN" sz="1800" dirty="0" smtClean="0">
                <a:solidFill>
                  <a:schemeClr val="accent2"/>
                </a:solidFill>
              </a:rPr>
              <a:t>[Robinson, 1965]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归纳：逆归结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765175" y="1914525"/>
            <a:ext cx="3262313" cy="1763713"/>
            <a:chOff x="1813687" y="1975485"/>
            <a:chExt cx="3262313" cy="1763713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4323638"/>
                </p:ext>
              </p:extLst>
            </p:nvPr>
          </p:nvGraphicFramePr>
          <p:xfrm>
            <a:off x="1813687" y="1975485"/>
            <a:ext cx="1430338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0" name="Formula" r:id="rId3" imgW="747000" imgH="171720" progId="Equation.Ribbit">
                    <p:embed/>
                  </p:oleObj>
                </mc:Choice>
                <mc:Fallback>
                  <p:oleObj name="Formula" r:id="rId3" imgW="747000" imgH="1717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13687" y="1975485"/>
                          <a:ext cx="1430338" cy="328613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2148088"/>
                </p:ext>
              </p:extLst>
            </p:nvPr>
          </p:nvGraphicFramePr>
          <p:xfrm>
            <a:off x="3431350" y="1977073"/>
            <a:ext cx="164465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1" name="Formula" r:id="rId5" imgW="857160" imgH="170280" progId="Equation.Ribbit">
                    <p:embed/>
                  </p:oleObj>
                </mc:Choice>
                <mc:Fallback>
                  <p:oleObj name="Formula" r:id="rId5" imgW="85716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31350" y="1977073"/>
                          <a:ext cx="1644650" cy="327025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079521"/>
                </p:ext>
              </p:extLst>
            </p:nvPr>
          </p:nvGraphicFramePr>
          <p:xfrm>
            <a:off x="2694750" y="3408998"/>
            <a:ext cx="13716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2" name="Formula" r:id="rId7" imgW="714600" imgH="171720" progId="Equation.Ribbit">
                    <p:embed/>
                  </p:oleObj>
                </mc:Choice>
                <mc:Fallback>
                  <p:oleObj name="Formula" r:id="rId7" imgW="714600" imgH="1717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94750" y="3408998"/>
                          <a:ext cx="1371600" cy="330200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直接连接符 30"/>
            <p:cNvCxnSpPr>
              <a:stCxn id="5" idx="2"/>
              <a:endCxn id="27" idx="0"/>
            </p:cNvCxnSpPr>
            <p:nvPr/>
          </p:nvCxnSpPr>
          <p:spPr>
            <a:xfrm>
              <a:off x="2528567" y="2304288"/>
              <a:ext cx="852173" cy="1104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27" idx="0"/>
              <a:endCxn id="26" idx="2"/>
            </p:cNvCxnSpPr>
            <p:nvPr/>
          </p:nvCxnSpPr>
          <p:spPr>
            <a:xfrm flipV="1">
              <a:off x="3380740" y="2300288"/>
              <a:ext cx="872141" cy="110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112457" y="4451350"/>
            <a:ext cx="4972431" cy="1770823"/>
            <a:chOff x="1891157" y="1967106"/>
            <a:chExt cx="4972431" cy="1770823"/>
          </a:xfrm>
        </p:grpSpPr>
        <p:graphicFrame>
          <p:nvGraphicFramePr>
            <p:cNvPr id="43" name="对象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3668040"/>
                </p:ext>
              </p:extLst>
            </p:nvPr>
          </p:nvGraphicFramePr>
          <p:xfrm>
            <a:off x="1891157" y="1977391"/>
            <a:ext cx="300038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3" name="Formula" r:id="rId9" imgW="156600" imgH="170280" progId="Equation.Ribbit">
                    <p:embed/>
                  </p:oleObj>
                </mc:Choice>
                <mc:Fallback>
                  <p:oleObj name="Formula" r:id="rId9" imgW="15660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891157" y="1977391"/>
                          <a:ext cx="300038" cy="325438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5804964"/>
                </p:ext>
              </p:extLst>
            </p:nvPr>
          </p:nvGraphicFramePr>
          <p:xfrm>
            <a:off x="2985325" y="1967106"/>
            <a:ext cx="3878263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4" name="Formula" r:id="rId11" imgW="2021040" imgH="177480" progId="Equation.Ribbit">
                    <p:embed/>
                  </p:oleObj>
                </mc:Choice>
                <mc:Fallback>
                  <p:oleObj name="Formula" r:id="rId11" imgW="202104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85325" y="1967106"/>
                          <a:ext cx="3878263" cy="342900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0910813"/>
                </p:ext>
              </p:extLst>
            </p:nvPr>
          </p:nvGraphicFramePr>
          <p:xfrm>
            <a:off x="3266250" y="3410904"/>
            <a:ext cx="228600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5" name="Formula" r:id="rId13" imgW="118440" imgH="170280" progId="Equation.Ribbit">
                    <p:embed/>
                  </p:oleObj>
                </mc:Choice>
                <mc:Fallback>
                  <p:oleObj name="Formula" r:id="rId13" imgW="11844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266250" y="3410904"/>
                          <a:ext cx="228600" cy="327025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直接连接符 45"/>
            <p:cNvCxnSpPr>
              <a:stCxn id="43" idx="2"/>
              <a:endCxn id="45" idx="0"/>
            </p:cNvCxnSpPr>
            <p:nvPr/>
          </p:nvCxnSpPr>
          <p:spPr>
            <a:xfrm>
              <a:off x="2041176" y="2302829"/>
              <a:ext cx="1339374" cy="1108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45" idx="0"/>
              <a:endCxn id="44" idx="2"/>
            </p:cNvCxnSpPr>
            <p:nvPr/>
          </p:nvCxnSpPr>
          <p:spPr>
            <a:xfrm flipV="1">
              <a:off x="3380550" y="2310766"/>
              <a:ext cx="1543685" cy="11001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3665617" y="5523154"/>
            <a:ext cx="521168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 smtClean="0"/>
              <a:t>如何考虑带变量的逻辑表达式？</a:t>
            </a:r>
            <a:endParaRPr lang="zh-CN" altLang="en-US" sz="28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58893" y="1996894"/>
            <a:ext cx="4018407" cy="1352550"/>
            <a:chOff x="2357800" y="1991798"/>
            <a:chExt cx="4018407" cy="1352550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2542894"/>
                </p:ext>
              </p:extLst>
            </p:nvPr>
          </p:nvGraphicFramePr>
          <p:xfrm>
            <a:off x="2413331" y="2014379"/>
            <a:ext cx="230188" cy="25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6" name="Formula" r:id="rId15" imgW="119880" imgH="130680" progId="Equation.Ribbit">
                    <p:embed/>
                  </p:oleObj>
                </mc:Choice>
                <mc:Fallback>
                  <p:oleObj name="Formula" r:id="rId15" imgW="119880" imgH="1306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413331" y="2014379"/>
                          <a:ext cx="230188" cy="250825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191206"/>
                </p:ext>
              </p:extLst>
            </p:nvPr>
          </p:nvGraphicFramePr>
          <p:xfrm>
            <a:off x="3207557" y="1991798"/>
            <a:ext cx="3168650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7" name="Formula" r:id="rId17" imgW="1650960" imgH="154440" progId="Equation.Ribbit">
                    <p:embed/>
                  </p:oleObj>
                </mc:Choice>
                <mc:Fallback>
                  <p:oleObj name="Formula" r:id="rId17" imgW="1650960" imgH="1544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07557" y="1991798"/>
                          <a:ext cx="3168650" cy="296863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5694134"/>
                </p:ext>
              </p:extLst>
            </p:nvPr>
          </p:nvGraphicFramePr>
          <p:xfrm>
            <a:off x="2357800" y="3049073"/>
            <a:ext cx="2047875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8" name="Formula" r:id="rId19" imgW="1063440" imgH="154440" progId="Equation.Ribbit">
                    <p:embed/>
                  </p:oleObj>
                </mc:Choice>
                <mc:Fallback>
                  <p:oleObj name="Formula" r:id="rId19" imgW="1063440" imgH="1544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357800" y="3049073"/>
                          <a:ext cx="2047875" cy="295275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直接连接符 28"/>
            <p:cNvCxnSpPr>
              <a:stCxn id="24" idx="2"/>
              <a:endCxn id="28" idx="0"/>
            </p:cNvCxnSpPr>
            <p:nvPr/>
          </p:nvCxnSpPr>
          <p:spPr>
            <a:xfrm>
              <a:off x="2528425" y="2265204"/>
              <a:ext cx="852487" cy="806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8" idx="0"/>
              <a:endCxn id="25" idx="2"/>
            </p:cNvCxnSpPr>
            <p:nvPr/>
          </p:nvCxnSpPr>
          <p:spPr>
            <a:xfrm flipV="1">
              <a:off x="3381737" y="2288661"/>
              <a:ext cx="1410145" cy="7604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793389" y="1589804"/>
            <a:ext cx="5072222" cy="2174056"/>
            <a:chOff x="3793389" y="1589804"/>
            <a:chExt cx="5072222" cy="2174056"/>
          </a:xfrm>
        </p:grpSpPr>
        <p:sp>
          <p:nvSpPr>
            <p:cNvPr id="4" name="文本框 3"/>
            <p:cNvSpPr txBox="1"/>
            <p:nvPr/>
          </p:nvSpPr>
          <p:spPr>
            <a:xfrm>
              <a:off x="4097904" y="1606226"/>
              <a:ext cx="156966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已成立的事实</a:t>
              </a:r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969809" y="1589804"/>
              <a:ext cx="64633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规则</a:t>
              </a:r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858893" y="2473543"/>
              <a:ext cx="33650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归结掉（消去）已满足的文字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i="1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793389" y="3394528"/>
              <a:ext cx="5072222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从此若需验证</a:t>
              </a:r>
              <a:r>
                <a:rPr lang="en-US" altLang="zh-CN" dirty="0" smtClean="0"/>
                <a:t>r</a:t>
              </a:r>
              <a:r>
                <a:rPr lang="zh-CN" altLang="en-US" dirty="0" smtClean="0"/>
                <a:t>是否可满足，只需验证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是否成立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17838" y="3513138"/>
            <a:ext cx="4981814" cy="748707"/>
            <a:chOff x="3017838" y="3342350"/>
            <a:chExt cx="4981814" cy="748707"/>
          </a:xfrm>
        </p:grpSpPr>
        <p:grpSp>
          <p:nvGrpSpPr>
            <p:cNvPr id="41" name="组合 40"/>
            <p:cNvGrpSpPr/>
            <p:nvPr/>
          </p:nvGrpSpPr>
          <p:grpSpPr>
            <a:xfrm>
              <a:off x="3388949" y="3721725"/>
              <a:ext cx="4610703" cy="369332"/>
              <a:chOff x="4208722" y="2280142"/>
              <a:chExt cx="4610703" cy="369332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208722" y="2280142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归结项</a:t>
                </a:r>
              </a:p>
            </p:txBody>
          </p:sp>
          <p:graphicFrame>
            <p:nvGraphicFramePr>
              <p:cNvPr id="39" name="对象 3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1491857"/>
                  </p:ext>
                </p:extLst>
              </p:nvPr>
            </p:nvGraphicFramePr>
            <p:xfrm>
              <a:off x="5080863" y="2327212"/>
              <a:ext cx="3738562" cy="322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059" name="Formula" r:id="rId21" imgW="2060280" imgH="177480" progId="Equation.Ribbit">
                      <p:embed/>
                    </p:oleObj>
                  </mc:Choice>
                  <mc:Fallback>
                    <p:oleObj name="Formula" r:id="rId21" imgW="2060280" imgH="17748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080863" y="2327212"/>
                            <a:ext cx="3738562" cy="3222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" name="直接箭头连接符 6"/>
            <p:cNvCxnSpPr>
              <a:stCxn id="27" idx="3"/>
              <a:endCxn id="38" idx="1"/>
            </p:cNvCxnSpPr>
            <p:nvPr/>
          </p:nvCxnSpPr>
          <p:spPr>
            <a:xfrm>
              <a:off x="3017838" y="3342350"/>
              <a:ext cx="371111" cy="56404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6084888" y="4449869"/>
            <a:ext cx="2689512" cy="369332"/>
            <a:chOff x="6084888" y="4449869"/>
            <a:chExt cx="2689512" cy="369332"/>
          </a:xfrm>
        </p:grpSpPr>
        <p:grpSp>
          <p:nvGrpSpPr>
            <p:cNvPr id="48" name="组合 47"/>
            <p:cNvGrpSpPr/>
            <p:nvPr/>
          </p:nvGrpSpPr>
          <p:grpSpPr>
            <a:xfrm>
              <a:off x="6497225" y="4449869"/>
              <a:ext cx="2277175" cy="369332"/>
              <a:chOff x="4208722" y="2280142"/>
              <a:chExt cx="2277175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4208722" y="2280142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归结</a:t>
                </a:r>
                <a:r>
                  <a:rPr lang="zh-CN" altLang="en-US" dirty="0" smtClean="0"/>
                  <a:t>商</a:t>
                </a:r>
                <a:endParaRPr lang="zh-CN" altLang="en-US" dirty="0"/>
              </a:p>
            </p:txBody>
          </p:sp>
          <p:graphicFrame>
            <p:nvGraphicFramePr>
              <p:cNvPr id="50" name="对象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8422788"/>
                  </p:ext>
                </p:extLst>
              </p:nvPr>
            </p:nvGraphicFramePr>
            <p:xfrm>
              <a:off x="5120647" y="2326541"/>
              <a:ext cx="1365250" cy="322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060" name="Formula" r:id="rId23" imgW="752760" imgH="177480" progId="Equation.Ribbit">
                      <p:embed/>
                    </p:oleObj>
                  </mc:Choice>
                  <mc:Fallback>
                    <p:oleObj name="Formula" r:id="rId23" imgW="752760" imgH="17748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5120647" y="2326541"/>
                            <a:ext cx="1365250" cy="3222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3" name="直接箭头连接符 12"/>
            <p:cNvCxnSpPr>
              <a:stCxn id="44" idx="3"/>
              <a:endCxn id="49" idx="1"/>
            </p:cNvCxnSpPr>
            <p:nvPr/>
          </p:nvCxnSpPr>
          <p:spPr>
            <a:xfrm>
              <a:off x="6084888" y="4622800"/>
              <a:ext cx="412337" cy="117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820198" y="2654857"/>
            <a:ext cx="364715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演绎：验证逻辑表达式的可满足性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181" y="1887022"/>
            <a:ext cx="6463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输入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889299" y="3328472"/>
            <a:ext cx="64633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3244085" y="5151978"/>
            <a:ext cx="1279148" cy="3100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238777" y="5498592"/>
            <a:ext cx="1947174" cy="5892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一阶逆归结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置换：用项替换变量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复合置换：</a:t>
            </a:r>
            <a:endParaRPr lang="en-US" altLang="zh-CN" dirty="0" smtClean="0"/>
          </a:p>
          <a:p>
            <a:pPr lvl="1"/>
            <a:r>
              <a:rPr lang="zh-CN" altLang="en-US" dirty="0"/>
              <a:t>逆</a:t>
            </a:r>
            <a:r>
              <a:rPr lang="zh-CN" altLang="en-US" dirty="0" smtClean="0"/>
              <a:t>置换：</a:t>
            </a:r>
            <a:endParaRPr lang="en-US" altLang="zh-CN" dirty="0" smtClean="0"/>
          </a:p>
          <a:p>
            <a:r>
              <a:rPr lang="zh-CN" altLang="en-US" dirty="0" smtClean="0"/>
              <a:t>合一：通过置换让两个表达式相等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/>
              <a:t>最</a:t>
            </a:r>
            <a:r>
              <a:rPr lang="zh-CN" altLang="en-US" dirty="0" smtClean="0"/>
              <a:t>一般合一置换（</a:t>
            </a:r>
            <a:r>
              <a:rPr lang="en-US" altLang="zh-CN" dirty="0" smtClean="0"/>
              <a:t>MGU</a:t>
            </a:r>
            <a:r>
              <a:rPr lang="zh-CN" altLang="en-US" dirty="0" smtClean="0"/>
              <a:t>）：任意一个合一置换都是</a:t>
            </a:r>
            <a:r>
              <a:rPr lang="en-US" altLang="zh-CN" dirty="0" smtClean="0"/>
              <a:t>MGU</a:t>
            </a:r>
            <a:r>
              <a:rPr lang="zh-CN" altLang="en-US" dirty="0" smtClean="0"/>
              <a:t>的复合置换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97740"/>
              </p:ext>
            </p:extLst>
          </p:nvPr>
        </p:nvGraphicFramePr>
        <p:xfrm>
          <a:off x="2239168" y="1602361"/>
          <a:ext cx="392906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3" name="Formula" r:id="rId3" imgW="2547720" imgH="360720" progId="Equation.Ribbit">
                  <p:embed/>
                </p:oleObj>
              </mc:Choice>
              <mc:Fallback>
                <p:oleObj name="Formula" r:id="rId3" imgW="2547720" imgH="360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9168" y="1602361"/>
                        <a:ext cx="3929063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256510"/>
              </p:ext>
            </p:extLst>
          </p:nvPr>
        </p:nvGraphicFramePr>
        <p:xfrm>
          <a:off x="2239168" y="2526506"/>
          <a:ext cx="42814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4" name="Formula" r:id="rId5" imgW="2776680" imgH="189000" progId="Equation.Ribbit">
                  <p:embed/>
                </p:oleObj>
              </mc:Choice>
              <mc:Fallback>
                <p:oleObj name="Formula" r:id="rId5" imgW="277668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9168" y="2526506"/>
                        <a:ext cx="4281488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下箭头 5"/>
          <p:cNvSpPr/>
          <p:nvPr/>
        </p:nvSpPr>
        <p:spPr>
          <a:xfrm>
            <a:off x="3965955" y="2164242"/>
            <a:ext cx="475488" cy="3425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844482"/>
              </p:ext>
            </p:extLst>
          </p:nvPr>
        </p:nvGraphicFramePr>
        <p:xfrm>
          <a:off x="1089787" y="4027280"/>
          <a:ext cx="2006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5" name="Formula" r:id="rId7" imgW="1302480" imgH="189000" progId="Equation.Ribbit">
                  <p:embed/>
                </p:oleObj>
              </mc:Choice>
              <mc:Fallback>
                <p:oleObj name="Formula" r:id="rId7" imgW="130248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9787" y="4027280"/>
                        <a:ext cx="20066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480962"/>
              </p:ext>
            </p:extLst>
          </p:nvPr>
        </p:nvGraphicFramePr>
        <p:xfrm>
          <a:off x="1089787" y="4394213"/>
          <a:ext cx="1955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6" name="Formula" r:id="rId9" imgW="1268640" imgH="189000" progId="Equation.Ribbit">
                  <p:embed/>
                </p:oleObj>
              </mc:Choice>
              <mc:Fallback>
                <p:oleObj name="Formula" r:id="rId9" imgW="126864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9787" y="4394213"/>
                        <a:ext cx="19558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904710"/>
              </p:ext>
            </p:extLst>
          </p:nvPr>
        </p:nvGraphicFramePr>
        <p:xfrm>
          <a:off x="3584163" y="3993702"/>
          <a:ext cx="160178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7" name="Formula" r:id="rId11" imgW="1038600" imgH="177480" progId="Equation.Ribbit">
                  <p:embed/>
                </p:oleObj>
              </mc:Choice>
              <mc:Fallback>
                <p:oleObj name="Formula" r:id="rId11" imgW="10386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84163" y="3993702"/>
                        <a:ext cx="1601787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777682"/>
              </p:ext>
            </p:extLst>
          </p:nvPr>
        </p:nvGraphicFramePr>
        <p:xfrm>
          <a:off x="5622925" y="4212233"/>
          <a:ext cx="263525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8" name="Formula" r:id="rId13" imgW="1708560" imgH="189000" progId="Equation.Ribbit">
                  <p:embed/>
                </p:oleObj>
              </mc:Choice>
              <mc:Fallback>
                <p:oleObj name="Formula" r:id="rId13" imgW="170856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22925" y="4212233"/>
                        <a:ext cx="2635250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>
          <a:xfrm>
            <a:off x="3268472" y="4240929"/>
            <a:ext cx="2182368" cy="236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927852"/>
              </p:ext>
            </p:extLst>
          </p:nvPr>
        </p:nvGraphicFramePr>
        <p:xfrm>
          <a:off x="2223801" y="2901057"/>
          <a:ext cx="471488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9" name="Formula" r:id="rId15" imgW="304200" imgH="170280" progId="Equation.Ribbit">
                  <p:embed/>
                </p:oleObj>
              </mc:Choice>
              <mc:Fallback>
                <p:oleObj name="Formula" r:id="rId15" imgW="304200" imgH="170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23801" y="2901057"/>
                        <a:ext cx="471488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539193"/>
              </p:ext>
            </p:extLst>
          </p:nvPr>
        </p:nvGraphicFramePr>
        <p:xfrm>
          <a:off x="1966976" y="3211830"/>
          <a:ext cx="3254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0" name="Formula" r:id="rId17" imgW="208800" imgH="185400" progId="Equation.Ribbit">
                  <p:embed/>
                </p:oleObj>
              </mc:Choice>
              <mc:Fallback>
                <p:oleObj name="Formula" r:id="rId17" imgW="208800" imgH="185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66976" y="3211830"/>
                        <a:ext cx="325438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094637"/>
              </p:ext>
            </p:extLst>
          </p:nvPr>
        </p:nvGraphicFramePr>
        <p:xfrm>
          <a:off x="933991" y="5299712"/>
          <a:ext cx="1631144" cy="58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1" name="Formula" r:id="rId19" imgW="1028520" imgH="372240" progId="Equation.Ribbit">
                  <p:embed/>
                </p:oleObj>
              </mc:Choice>
              <mc:Fallback>
                <p:oleObj name="Formula" r:id="rId19" imgW="1028520" imgH="372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33991" y="5299712"/>
                        <a:ext cx="1631144" cy="58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38131"/>
              </p:ext>
            </p:extLst>
          </p:nvPr>
        </p:nvGraphicFramePr>
        <p:xfrm>
          <a:off x="3268471" y="5176362"/>
          <a:ext cx="1871857" cy="92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2" name="Formula" r:id="rId21" imgW="1101240" imgH="543960" progId="Equation.Ribbit">
                  <p:embed/>
                </p:oleObj>
              </mc:Choice>
              <mc:Fallback>
                <p:oleObj name="Formula" r:id="rId21" imgW="1101240" imgH="543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68471" y="5176362"/>
                        <a:ext cx="1871857" cy="923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/>
        </p:nvSpPr>
        <p:spPr>
          <a:xfrm rot="10800000">
            <a:off x="2701442" y="5399685"/>
            <a:ext cx="430721" cy="389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672549"/>
              </p:ext>
            </p:extLst>
          </p:nvPr>
        </p:nvGraphicFramePr>
        <p:xfrm>
          <a:off x="5276636" y="5634482"/>
          <a:ext cx="279558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3" name="Formula" r:id="rId23" imgW="1646280" imgH="189360" progId="Equation.Ribbit">
                  <p:embed/>
                </p:oleObj>
              </mc:Choice>
              <mc:Fallback>
                <p:oleObj name="Formula" r:id="rId23" imgW="164628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276636" y="5634482"/>
                        <a:ext cx="2795587" cy="317500"/>
                      </a:xfrm>
                      <a:prstGeom prst="rect">
                        <a:avLst/>
                      </a:prstGeom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523233" y="511706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/>
                </a:solidFill>
              </a:rPr>
              <a:t>MGU</a:t>
            </a:r>
            <a:endParaRPr lang="zh-CN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744973" y="2054359"/>
            <a:ext cx="3621152" cy="765104"/>
            <a:chOff x="4744973" y="2139703"/>
            <a:chExt cx="3621152" cy="765104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724052"/>
                </p:ext>
              </p:extLst>
            </p:nvPr>
          </p:nvGraphicFramePr>
          <p:xfrm>
            <a:off x="4744973" y="2139703"/>
            <a:ext cx="8985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099" name="Formula" r:id="rId3" imgW="610560" imgH="188640" progId="Equation.Ribbit">
                    <p:embed/>
                  </p:oleObj>
                </mc:Choice>
                <mc:Fallback>
                  <p:oleObj name="Formula" r:id="rId3" imgW="610560" imgH="188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44973" y="2139703"/>
                          <a:ext cx="898525" cy="277813"/>
                        </a:xfrm>
                        <a:prstGeom prst="rect">
                          <a:avLst/>
                        </a:prstGeom>
                        <a:ln>
                          <a:solidFill>
                            <a:schemeClr val="accent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组合 32"/>
            <p:cNvGrpSpPr/>
            <p:nvPr/>
          </p:nvGrpSpPr>
          <p:grpSpPr>
            <a:xfrm>
              <a:off x="5048059" y="2147254"/>
              <a:ext cx="3318066" cy="757553"/>
              <a:chOff x="5048059" y="2147254"/>
              <a:chExt cx="3318066" cy="757553"/>
            </a:xfrm>
          </p:grpSpPr>
          <p:graphicFrame>
            <p:nvGraphicFramePr>
              <p:cNvPr id="22" name="对象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341264"/>
                  </p:ext>
                </p:extLst>
              </p:nvPr>
            </p:nvGraphicFramePr>
            <p:xfrm>
              <a:off x="6426961" y="2147254"/>
              <a:ext cx="902463" cy="278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100" name="Formula" r:id="rId5" imgW="613080" imgH="188640" progId="Equation.Ribbit">
                      <p:embed/>
                    </p:oleObj>
                  </mc:Choice>
                  <mc:Fallback>
                    <p:oleObj name="Formula" r:id="rId5" imgW="613080" imgH="18864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426961" y="2147254"/>
                            <a:ext cx="902463" cy="278221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accent1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圆角矩形 24"/>
              <p:cNvSpPr/>
              <p:nvPr/>
            </p:nvSpPr>
            <p:spPr>
              <a:xfrm>
                <a:off x="5048059" y="2579370"/>
                <a:ext cx="278004" cy="32543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7244080" y="2571718"/>
                <a:ext cx="292608" cy="32543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6729984" y="2571718"/>
                <a:ext cx="292608" cy="32543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3" name="对象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0100458"/>
                  </p:ext>
                </p:extLst>
              </p:nvPr>
            </p:nvGraphicFramePr>
            <p:xfrm>
              <a:off x="7472363" y="2147254"/>
              <a:ext cx="893762" cy="277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101" name="Formula" r:id="rId7" imgW="607680" imgH="188640" progId="Equation.Ribbit">
                      <p:embed/>
                    </p:oleObj>
                  </mc:Choice>
                  <mc:Fallback>
                    <p:oleObj name="Formula" r:id="rId7" imgW="607680" imgH="18864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472363" y="2147254"/>
                            <a:ext cx="893762" cy="277813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accent1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接箭头连接符 26"/>
              <p:cNvCxnSpPr>
                <a:stCxn id="25" idx="0"/>
                <a:endCxn id="24" idx="2"/>
              </p:cNvCxnSpPr>
              <p:nvPr/>
            </p:nvCxnSpPr>
            <p:spPr>
              <a:xfrm flipV="1">
                <a:off x="5187061" y="2417516"/>
                <a:ext cx="7174" cy="1618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0" idx="0"/>
                <a:endCxn id="22" idx="2"/>
              </p:cNvCxnSpPr>
              <p:nvPr/>
            </p:nvCxnSpPr>
            <p:spPr>
              <a:xfrm flipV="1">
                <a:off x="6876288" y="2425475"/>
                <a:ext cx="1904" cy="146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1" idx="3"/>
                <a:endCxn id="23" idx="2"/>
              </p:cNvCxnSpPr>
              <p:nvPr/>
            </p:nvCxnSpPr>
            <p:spPr>
              <a:xfrm flipV="1">
                <a:off x="7536688" y="2425067"/>
                <a:ext cx="382556" cy="3093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一阶逆归结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一阶归结：当               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一阶逆归结：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例子（</a:t>
            </a:r>
            <a:r>
              <a:rPr lang="en-US" altLang="zh-CN" dirty="0" smtClean="0"/>
              <a:t>p. 353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找一个不在归结项   中的    使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存在一个解：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r>
              <a:rPr lang="zh-CN" altLang="en-US" dirty="0" smtClean="0"/>
              <a:t>    使得 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913896"/>
              </p:ext>
            </p:extLst>
          </p:nvPr>
        </p:nvGraphicFramePr>
        <p:xfrm>
          <a:off x="1872679" y="1663256"/>
          <a:ext cx="42227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02" name="Formula" r:id="rId9" imgW="2327040" imgH="177480" progId="Equation.Ribbit">
                  <p:embed/>
                </p:oleObj>
              </mc:Choice>
              <mc:Fallback>
                <p:oleObj name="Formula" r:id="rId9" imgW="23270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72679" y="1663256"/>
                        <a:ext cx="4222750" cy="32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11688"/>
              </p:ext>
            </p:extLst>
          </p:nvPr>
        </p:nvGraphicFramePr>
        <p:xfrm>
          <a:off x="2426208" y="1243205"/>
          <a:ext cx="13970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03" name="Formula" r:id="rId11" imgW="770040" imgH="170280" progId="Equation.Ribbit">
                  <p:embed/>
                </p:oleObj>
              </mc:Choice>
              <mc:Fallback>
                <p:oleObj name="Formula" r:id="rId11" imgW="770040" imgH="170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26208" y="1243205"/>
                        <a:ext cx="1397000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675359"/>
              </p:ext>
            </p:extLst>
          </p:nvPr>
        </p:nvGraphicFramePr>
        <p:xfrm>
          <a:off x="1044575" y="2486374"/>
          <a:ext cx="65119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04" name="Formula" r:id="rId13" imgW="3875040" imgH="193320" progId="Equation.Ribbit">
                  <p:embed/>
                </p:oleObj>
              </mc:Choice>
              <mc:Fallback>
                <p:oleObj name="Formula" r:id="rId13" imgW="3875040" imgH="193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4575" y="2486374"/>
                        <a:ext cx="6511925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1276350" y="3328797"/>
            <a:ext cx="6441094" cy="2482918"/>
            <a:chOff x="1276350" y="3438525"/>
            <a:chExt cx="6441094" cy="2482918"/>
          </a:xfrm>
        </p:grpSpPr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0128014"/>
                </p:ext>
              </p:extLst>
            </p:nvPr>
          </p:nvGraphicFramePr>
          <p:xfrm>
            <a:off x="1276350" y="3438525"/>
            <a:ext cx="619601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05" name="Formula" r:id="rId15" imgW="3630960" imgH="371880" progId="Equation.Ribbit">
                    <p:embed/>
                  </p:oleObj>
                </mc:Choice>
                <mc:Fallback>
                  <p:oleObj name="Formula" r:id="rId15" imgW="3630960" imgH="3718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76350" y="3438525"/>
                          <a:ext cx="6196013" cy="633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6251517"/>
                </p:ext>
              </p:extLst>
            </p:nvPr>
          </p:nvGraphicFramePr>
          <p:xfrm>
            <a:off x="3884359" y="4254500"/>
            <a:ext cx="269384" cy="29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06" name="Formula" r:id="rId17" imgW="152280" imgH="167040" progId="Equation.Ribbit">
                    <p:embed/>
                  </p:oleObj>
                </mc:Choice>
                <mc:Fallback>
                  <p:oleObj name="Formula" r:id="rId17" imgW="152280" imgH="1670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884359" y="4254500"/>
                          <a:ext cx="269384" cy="2946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0126947"/>
                </p:ext>
              </p:extLst>
            </p:nvPr>
          </p:nvGraphicFramePr>
          <p:xfrm>
            <a:off x="4500880" y="4254500"/>
            <a:ext cx="167957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07" name="Formula" r:id="rId19" imgW="984960" imgH="177480" progId="Equation.Ribbit">
                    <p:embed/>
                  </p:oleObj>
                </mc:Choice>
                <mc:Fallback>
                  <p:oleObj name="Formula" r:id="rId19" imgW="98496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500880" y="4254500"/>
                          <a:ext cx="1679575" cy="303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6241422"/>
                </p:ext>
              </p:extLst>
            </p:nvPr>
          </p:nvGraphicFramePr>
          <p:xfrm>
            <a:off x="3275013" y="4592638"/>
            <a:ext cx="2051050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08" name="Formula" r:id="rId21" imgW="1203840" imgH="189000" progId="Equation.Ribbit">
                    <p:embed/>
                  </p:oleObj>
                </mc:Choice>
                <mc:Fallback>
                  <p:oleObj name="Formula" r:id="rId21" imgW="1203840" imgH="1890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275013" y="4592638"/>
                          <a:ext cx="2051050" cy="322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6958909"/>
                </p:ext>
              </p:extLst>
            </p:nvPr>
          </p:nvGraphicFramePr>
          <p:xfrm>
            <a:off x="3095689" y="4260342"/>
            <a:ext cx="27940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09" name="Formula" r:id="rId23" imgW="156600" imgH="170280" progId="Equation.Ribbit">
                    <p:embed/>
                  </p:oleObj>
                </mc:Choice>
                <mc:Fallback>
                  <p:oleObj name="Formula" r:id="rId23" imgW="15660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095689" y="4260342"/>
                          <a:ext cx="279400" cy="301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9182490"/>
                </p:ext>
              </p:extLst>
            </p:nvPr>
          </p:nvGraphicFramePr>
          <p:xfrm>
            <a:off x="1276350" y="5237734"/>
            <a:ext cx="6441094" cy="306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10" name="Formula" r:id="rId25" imgW="3739680" imgH="177480" progId="Equation.Ribbit">
                    <p:embed/>
                  </p:oleObj>
                </mc:Choice>
                <mc:Fallback>
                  <p:oleObj name="Formula" r:id="rId25" imgW="3739680" imgH="1774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276350" y="5237734"/>
                          <a:ext cx="6441094" cy="3061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9742355"/>
                </p:ext>
              </p:extLst>
            </p:nvPr>
          </p:nvGraphicFramePr>
          <p:xfrm>
            <a:off x="1616647" y="5597656"/>
            <a:ext cx="3906329" cy="323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11" name="Formula" r:id="rId27" imgW="2287440" imgH="188640" progId="Equation.Ribbit">
                    <p:embed/>
                  </p:oleObj>
                </mc:Choice>
                <mc:Fallback>
                  <p:oleObj name="Formula" r:id="rId27" imgW="2287440" imgH="188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616647" y="5597656"/>
                          <a:ext cx="3906329" cy="323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1872679" y="3328797"/>
            <a:ext cx="3321556" cy="2105407"/>
            <a:chOff x="1872679" y="3438525"/>
            <a:chExt cx="3321556" cy="2105407"/>
          </a:xfrm>
        </p:grpSpPr>
        <p:sp>
          <p:nvSpPr>
            <p:cNvPr id="2" name="圆角矩形 1"/>
            <p:cNvSpPr/>
            <p:nvPr/>
          </p:nvSpPr>
          <p:spPr>
            <a:xfrm>
              <a:off x="1872679" y="3438525"/>
              <a:ext cx="3321556" cy="633413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713578" y="5237733"/>
              <a:ext cx="1440165" cy="306199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>
              <a:stCxn id="28" idx="0"/>
              <a:endCxn id="2" idx="2"/>
            </p:cNvCxnSpPr>
            <p:nvPr/>
          </p:nvCxnSpPr>
          <p:spPr>
            <a:xfrm flipV="1">
              <a:off x="3433661" y="4071938"/>
              <a:ext cx="99796" cy="11657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222496" y="3654471"/>
            <a:ext cx="2312416" cy="1787386"/>
            <a:chOff x="4222496" y="3764199"/>
            <a:chExt cx="2312416" cy="1787386"/>
          </a:xfrm>
        </p:grpSpPr>
        <p:sp>
          <p:nvSpPr>
            <p:cNvPr id="32" name="圆角矩形 31"/>
            <p:cNvSpPr/>
            <p:nvPr/>
          </p:nvSpPr>
          <p:spPr>
            <a:xfrm>
              <a:off x="4222496" y="5245386"/>
              <a:ext cx="2068576" cy="306199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423942" y="3764199"/>
              <a:ext cx="1110970" cy="306199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stCxn id="32" idx="0"/>
              <a:endCxn id="36" idx="2"/>
            </p:cNvCxnSpPr>
            <p:nvPr/>
          </p:nvCxnSpPr>
          <p:spPr>
            <a:xfrm flipV="1">
              <a:off x="5256784" y="4070398"/>
              <a:ext cx="722643" cy="117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2556728" y="5128005"/>
            <a:ext cx="5160716" cy="690506"/>
            <a:chOff x="2556728" y="5237733"/>
            <a:chExt cx="5160716" cy="690506"/>
          </a:xfrm>
        </p:grpSpPr>
        <p:sp>
          <p:nvSpPr>
            <p:cNvPr id="37" name="圆角矩形 36"/>
            <p:cNvSpPr/>
            <p:nvPr/>
          </p:nvSpPr>
          <p:spPr>
            <a:xfrm>
              <a:off x="6389814" y="5237733"/>
              <a:ext cx="1327630" cy="306199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556728" y="5622040"/>
              <a:ext cx="2867213" cy="306199"/>
            </a:xfrm>
            <a:prstGeom prst="roundRect">
              <a:avLst/>
            </a:prstGeom>
            <a:solidFill>
              <a:srgbClr val="00398F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肘形连接符 38"/>
            <p:cNvCxnSpPr>
              <a:stCxn id="37" idx="2"/>
              <a:endCxn id="38" idx="2"/>
            </p:cNvCxnSpPr>
            <p:nvPr/>
          </p:nvCxnSpPr>
          <p:spPr>
            <a:xfrm rot="5400000">
              <a:off x="5329829" y="4204438"/>
              <a:ext cx="384307" cy="3063294"/>
            </a:xfrm>
            <a:prstGeom prst="bentConnector3">
              <a:avLst>
                <a:gd name="adj1" fmla="val 1594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53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四种完备的逆归结操作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58543"/>
              </p:ext>
            </p:extLst>
          </p:nvPr>
        </p:nvGraphicFramePr>
        <p:xfrm>
          <a:off x="1800225" y="1989138"/>
          <a:ext cx="5538788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0" name="Formula" r:id="rId3" imgW="3141720" imgH="1547640" progId="Equation.Ribbit">
                  <p:embed/>
                </p:oleObj>
              </mc:Choice>
              <mc:Fallback>
                <p:oleObj name="Formula" r:id="rId3" imgW="3141720" imgH="1547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0225" y="1989138"/>
                        <a:ext cx="5538788" cy="272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37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吸收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67101"/>
              </p:ext>
            </p:extLst>
          </p:nvPr>
        </p:nvGraphicFramePr>
        <p:xfrm>
          <a:off x="1038566" y="1731706"/>
          <a:ext cx="2917029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5" name="Formula" r:id="rId3" imgW="1512360" imgH="374760" progId="Equation.Ribbit">
                  <p:embed/>
                </p:oleObj>
              </mc:Choice>
              <mc:Fallback>
                <p:oleObj name="Formula" r:id="rId3" imgW="1512360" imgH="374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566" y="1731706"/>
                        <a:ext cx="2917029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4858571" y="1252962"/>
            <a:ext cx="2779712" cy="1763712"/>
            <a:chOff x="2126034" y="1975768"/>
            <a:chExt cx="2779712" cy="1763712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5009258"/>
                </p:ext>
              </p:extLst>
            </p:nvPr>
          </p:nvGraphicFramePr>
          <p:xfrm>
            <a:off x="2126034" y="1975768"/>
            <a:ext cx="804862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26" name="Formula" r:id="rId5" imgW="421200" imgH="172080" progId="Equation.Ribbit">
                    <p:embed/>
                  </p:oleObj>
                </mc:Choice>
                <mc:Fallback>
                  <p:oleObj name="Formula" r:id="rId5" imgW="42120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26034" y="1975768"/>
                          <a:ext cx="804862" cy="328612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2345618"/>
                </p:ext>
              </p:extLst>
            </p:nvPr>
          </p:nvGraphicFramePr>
          <p:xfrm>
            <a:off x="3597646" y="1978943"/>
            <a:ext cx="1308100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27" name="Formula" r:id="rId7" imgW="680760" imgH="167400" progId="Equation.Ribbit">
                    <p:embed/>
                  </p:oleObj>
                </mc:Choice>
                <mc:Fallback>
                  <p:oleObj name="Formula" r:id="rId7" imgW="680760" imgH="1674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97646" y="1978943"/>
                          <a:ext cx="1308100" cy="320675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9048319"/>
                </p:ext>
              </p:extLst>
            </p:nvPr>
          </p:nvGraphicFramePr>
          <p:xfrm>
            <a:off x="2688009" y="3409280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28" name="Formula" r:id="rId9" imgW="721080" imgH="172080" progId="Equation.Ribbit">
                    <p:embed/>
                  </p:oleObj>
                </mc:Choice>
                <mc:Fallback>
                  <p:oleObj name="Formula" r:id="rId9" imgW="72108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88009" y="3409280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直接连接符 10"/>
            <p:cNvCxnSpPr>
              <a:stCxn id="8" idx="2"/>
              <a:endCxn id="10" idx="0"/>
            </p:cNvCxnSpPr>
            <p:nvPr/>
          </p:nvCxnSpPr>
          <p:spPr>
            <a:xfrm>
              <a:off x="2528567" y="2304288"/>
              <a:ext cx="852173" cy="1104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10" idx="0"/>
              <a:endCxn id="9" idx="2"/>
            </p:cNvCxnSpPr>
            <p:nvPr/>
          </p:nvCxnSpPr>
          <p:spPr>
            <a:xfrm flipV="1">
              <a:off x="3380740" y="2300288"/>
              <a:ext cx="872141" cy="110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584683" y="4465638"/>
            <a:ext cx="6128577" cy="1796713"/>
            <a:chOff x="584683" y="4465638"/>
            <a:chExt cx="6128577" cy="1796713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683" y="4465638"/>
              <a:ext cx="6128577" cy="1796713"/>
              <a:chOff x="584683" y="4465638"/>
              <a:chExt cx="6128577" cy="1796713"/>
            </a:xfrm>
          </p:grpSpPr>
          <p:graphicFrame>
            <p:nvGraphicFramePr>
              <p:cNvPr id="14" name="对象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9736504"/>
                  </p:ext>
                </p:extLst>
              </p:nvPr>
            </p:nvGraphicFramePr>
            <p:xfrm>
              <a:off x="584683" y="4466888"/>
              <a:ext cx="2005013" cy="361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829" name="Formula" r:id="rId11" imgW="1048320" imgH="189000" progId="Equation.Ribbit">
                      <p:embed/>
                    </p:oleObj>
                  </mc:Choice>
                  <mc:Fallback>
                    <p:oleObj name="Formula" r:id="rId11" imgW="1048320" imgH="18900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584683" y="4466888"/>
                            <a:ext cx="2005013" cy="361950"/>
                          </a:xfrm>
                          <a:prstGeom prst="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chemeClr val="accent4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对象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938650"/>
                  </p:ext>
                </p:extLst>
              </p:nvPr>
            </p:nvGraphicFramePr>
            <p:xfrm>
              <a:off x="2888973" y="4465638"/>
              <a:ext cx="3824287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830" name="Formula" r:id="rId13" imgW="1990440" imgH="189000" progId="Equation.Ribbit">
                      <p:embed/>
                    </p:oleObj>
                  </mc:Choice>
                  <mc:Fallback>
                    <p:oleObj name="Formula" r:id="rId13" imgW="1990440" imgH="18900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888973" y="4465638"/>
                            <a:ext cx="3824287" cy="363537"/>
                          </a:xfrm>
                          <a:prstGeom prst="rect">
                            <a:avLst/>
                          </a:prstGeom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chemeClr val="accent2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对象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4269030"/>
                  </p:ext>
                </p:extLst>
              </p:nvPr>
            </p:nvGraphicFramePr>
            <p:xfrm>
              <a:off x="3216690" y="5900401"/>
              <a:ext cx="1425575" cy="361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831" name="Formula" r:id="rId15" imgW="741960" imgH="186840" progId="Equation.Ribbit">
                      <p:embed/>
                    </p:oleObj>
                  </mc:Choice>
                  <mc:Fallback>
                    <p:oleObj name="Formula" r:id="rId15" imgW="741960" imgH="18684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216690" y="5900401"/>
                            <a:ext cx="1425575" cy="361950"/>
                          </a:xfrm>
                          <a:prstGeom prst="rect">
                            <a:avLst/>
                          </a:prstGeom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chemeClr val="accent4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7" name="直接连接符 16"/>
              <p:cNvCxnSpPr>
                <a:stCxn id="14" idx="2"/>
                <a:endCxn id="16" idx="0"/>
              </p:cNvCxnSpPr>
              <p:nvPr/>
            </p:nvCxnSpPr>
            <p:spPr>
              <a:xfrm>
                <a:off x="1587189" y="4828838"/>
                <a:ext cx="2342288" cy="10715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6" idx="0"/>
                <a:endCxn id="15" idx="2"/>
              </p:cNvCxnSpPr>
              <p:nvPr/>
            </p:nvCxnSpPr>
            <p:spPr>
              <a:xfrm flipV="1">
                <a:off x="3930361" y="4806929"/>
                <a:ext cx="872141" cy="11083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/>
            <p:cNvSpPr txBox="1"/>
            <p:nvPr/>
          </p:nvSpPr>
          <p:spPr>
            <a:xfrm>
              <a:off x="3383470" y="4918659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吸收</a:t>
              </a:r>
              <a:r>
                <a:rPr lang="en-US" altLang="zh-CN" dirty="0" smtClean="0"/>
                <a:t>#1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4448" y="3264984"/>
            <a:ext cx="8840103" cy="1200654"/>
            <a:chOff x="134448" y="3264984"/>
            <a:chExt cx="8840103" cy="1200654"/>
          </a:xfrm>
        </p:grpSpPr>
        <p:grpSp>
          <p:nvGrpSpPr>
            <p:cNvPr id="27" name="组合 26"/>
            <p:cNvGrpSpPr/>
            <p:nvPr/>
          </p:nvGrpSpPr>
          <p:grpSpPr>
            <a:xfrm>
              <a:off x="134448" y="3264984"/>
              <a:ext cx="8840103" cy="1200654"/>
              <a:chOff x="134448" y="3264984"/>
              <a:chExt cx="8840103" cy="1200654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34448" y="3264984"/>
                <a:ext cx="8840103" cy="1200654"/>
                <a:chOff x="134448" y="3264984"/>
                <a:chExt cx="8840103" cy="1200654"/>
              </a:xfrm>
            </p:grpSpPr>
            <p:graphicFrame>
              <p:nvGraphicFramePr>
                <p:cNvPr id="19" name="对象 1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992237"/>
                    </p:ext>
                  </p:extLst>
                </p:nvPr>
              </p:nvGraphicFramePr>
              <p:xfrm>
                <a:off x="134448" y="3273484"/>
                <a:ext cx="2005013" cy="3619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832" name="Formula" r:id="rId17" imgW="1047960" imgH="188640" progId="Equation.Ribbit">
                        <p:embed/>
                      </p:oleObj>
                    </mc:Choice>
                    <mc:Fallback>
                      <p:oleObj name="Formula" r:id="rId17" imgW="1047960" imgH="188640" progId="Equation.Ribbit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448" y="3273484"/>
                              <a:ext cx="2005013" cy="361950"/>
                            </a:xfrm>
                            <a:prstGeom prst="rect">
                              <a:avLst/>
                            </a:prstGeom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chemeClr val="accent4"/>
                              </a:solidFill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" name="对象 1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45689034"/>
                    </p:ext>
                  </p:extLst>
                </p:nvPr>
              </p:nvGraphicFramePr>
              <p:xfrm>
                <a:off x="2945226" y="3264984"/>
                <a:ext cx="6029325" cy="3635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833" name="Formula" r:id="rId19" imgW="3138480" imgH="189000" progId="Equation.Ribbit">
                        <p:embed/>
                      </p:oleObj>
                    </mc:Choice>
                    <mc:Fallback>
                      <p:oleObj name="Formula" r:id="rId19" imgW="3138480" imgH="189000" progId="Equation.Ribbit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45226" y="3264984"/>
                              <a:ext cx="6029325" cy="363538"/>
                            </a:xfrm>
                            <a:prstGeom prst="rect">
                              <a:avLst/>
                            </a:prstGeom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n>
                              <a:solidFill>
                                <a:schemeClr val="accent2"/>
                              </a:solidFill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4" name="直接连接符 3"/>
                <p:cNvCxnSpPr>
                  <a:stCxn id="19" idx="2"/>
                  <a:endCxn id="15" idx="0"/>
                </p:cNvCxnSpPr>
                <p:nvPr/>
              </p:nvCxnSpPr>
              <p:spPr>
                <a:xfrm>
                  <a:off x="1136954" y="3635434"/>
                  <a:ext cx="3664162" cy="8302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endCxn id="20" idx="2"/>
                </p:cNvCxnSpPr>
                <p:nvPr/>
              </p:nvCxnSpPr>
              <p:spPr>
                <a:xfrm flipV="1">
                  <a:off x="4802502" y="3628522"/>
                  <a:ext cx="1157386" cy="8371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26" name="对象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5155206"/>
                  </p:ext>
                </p:extLst>
              </p:nvPr>
            </p:nvGraphicFramePr>
            <p:xfrm>
              <a:off x="5677720" y="3905663"/>
              <a:ext cx="1960563" cy="314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834" name="Formula" r:id="rId21" imgW="1113120" imgH="177480" progId="Equation.Ribbit">
                      <p:embed/>
                    </p:oleObj>
                  </mc:Choice>
                  <mc:Fallback>
                    <p:oleObj name="Formula" r:id="rId21" imgW="1113120" imgH="177480" progId="Equation.Ribbi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5677720" y="3905663"/>
                            <a:ext cx="1960563" cy="3143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" name="文本框 28"/>
            <p:cNvSpPr txBox="1"/>
            <p:nvPr/>
          </p:nvSpPr>
          <p:spPr>
            <a:xfrm>
              <a:off x="4366431" y="3693493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吸收</a:t>
              </a:r>
              <a:r>
                <a:rPr lang="en-US" altLang="zh-CN" dirty="0" smtClean="0"/>
                <a:t>#2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19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辨识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519118"/>
              </p:ext>
            </p:extLst>
          </p:nvPr>
        </p:nvGraphicFramePr>
        <p:xfrm>
          <a:off x="1211217" y="3021242"/>
          <a:ext cx="3320193" cy="69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5" name="Formula" r:id="rId3" imgW="1145520" imgH="240840" progId="Equation.Ribbit">
                  <p:embed/>
                </p:oleObj>
              </mc:Choice>
              <mc:Fallback>
                <p:oleObj name="Formula" r:id="rId3" imgW="1145520" imgH="240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1217" y="3021242"/>
                        <a:ext cx="3320193" cy="69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106988" y="2492375"/>
            <a:ext cx="2776102" cy="1764375"/>
            <a:chOff x="1885936" y="1975105"/>
            <a:chExt cx="2776102" cy="1764375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5319153"/>
                </p:ext>
              </p:extLst>
            </p:nvPr>
          </p:nvGraphicFramePr>
          <p:xfrm>
            <a:off x="1885936" y="1975105"/>
            <a:ext cx="1290637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86" name="Formula" r:id="rId5" imgW="675000" imgH="172080" progId="Equation.Ribbit">
                    <p:embed/>
                  </p:oleObj>
                </mc:Choice>
                <mc:Fallback>
                  <p:oleObj name="Formula" r:id="rId5" imgW="67500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85936" y="1975105"/>
                          <a:ext cx="1290637" cy="328613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9841721"/>
                </p:ext>
              </p:extLst>
            </p:nvPr>
          </p:nvGraphicFramePr>
          <p:xfrm>
            <a:off x="3842888" y="1978519"/>
            <a:ext cx="819150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87" name="Formula" r:id="rId7" imgW="426960" imgH="167400" progId="Equation.Ribbit">
                    <p:embed/>
                  </p:oleObj>
                </mc:Choice>
                <mc:Fallback>
                  <p:oleObj name="Formula" r:id="rId7" imgW="426960" imgH="1674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42888" y="1978519"/>
                          <a:ext cx="819150" cy="320675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5760423"/>
                </p:ext>
              </p:extLst>
            </p:nvPr>
          </p:nvGraphicFramePr>
          <p:xfrm>
            <a:off x="2688009" y="3409280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88" name="Formula" r:id="rId9" imgW="721080" imgH="172080" progId="Equation.Ribbit">
                    <p:embed/>
                  </p:oleObj>
                </mc:Choice>
                <mc:Fallback>
                  <p:oleObj name="Formula" r:id="rId9" imgW="72108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88009" y="3409280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>
              <a:stCxn id="9" idx="2"/>
              <a:endCxn id="11" idx="0"/>
            </p:cNvCxnSpPr>
            <p:nvPr/>
          </p:nvCxnSpPr>
          <p:spPr>
            <a:xfrm>
              <a:off x="2528567" y="2304288"/>
              <a:ext cx="852173" cy="1104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1" idx="0"/>
              <a:endCxn id="10" idx="2"/>
            </p:cNvCxnSpPr>
            <p:nvPr/>
          </p:nvCxnSpPr>
          <p:spPr>
            <a:xfrm flipV="1">
              <a:off x="3380740" y="2300288"/>
              <a:ext cx="872141" cy="110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630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内构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918567" y="3016274"/>
            <a:ext cx="4260850" cy="1765478"/>
            <a:chOff x="1116013" y="3625850"/>
            <a:chExt cx="4260850" cy="1765478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1116013" y="3632200"/>
            <a:ext cx="815975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46" name="Formula" r:id="rId3" imgW="426960" imgH="167400" progId="Equation.Ribbit">
                    <p:embed/>
                  </p:oleObj>
                </mc:Choice>
                <mc:Fallback>
                  <p:oleObj name="Formula" r:id="rId3" imgW="426960" imgH="1674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16013" y="3632200"/>
                          <a:ext cx="815975" cy="319088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2598738" y="3625850"/>
            <a:ext cx="12954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47" name="Formula" r:id="rId5" imgW="675000" imgH="172080" progId="Equation.Ribbit">
                    <p:embed/>
                  </p:oleObj>
                </mc:Choice>
                <mc:Fallback>
                  <p:oleObj name="Formula" r:id="rId5" imgW="67500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98738" y="3625850"/>
                          <a:ext cx="1295400" cy="330200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8816701"/>
                </p:ext>
              </p:extLst>
            </p:nvPr>
          </p:nvGraphicFramePr>
          <p:xfrm>
            <a:off x="1683060" y="5061128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48" name="Formula" r:id="rId7" imgW="721080" imgH="172080" progId="Equation.Ribbit">
                    <p:embed/>
                  </p:oleObj>
                </mc:Choice>
                <mc:Fallback>
                  <p:oleObj name="Formula" r:id="rId7" imgW="72108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83060" y="5061128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>
              <a:stCxn id="9" idx="2"/>
              <a:endCxn id="11" idx="0"/>
            </p:cNvCxnSpPr>
            <p:nvPr/>
          </p:nvCxnSpPr>
          <p:spPr>
            <a:xfrm>
              <a:off x="1523618" y="3956136"/>
              <a:ext cx="852173" cy="1104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1" idx="0"/>
              <a:endCxn id="10" idx="2"/>
            </p:cNvCxnSpPr>
            <p:nvPr/>
          </p:nvCxnSpPr>
          <p:spPr>
            <a:xfrm flipV="1">
              <a:off x="2375791" y="3952136"/>
              <a:ext cx="872141" cy="110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4327043"/>
                </p:ext>
              </p:extLst>
            </p:nvPr>
          </p:nvGraphicFramePr>
          <p:xfrm>
            <a:off x="3584727" y="5061128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49" name="Formula" r:id="rId9" imgW="721440" imgH="172080" progId="Equation.Ribbit">
                    <p:embed/>
                  </p:oleObj>
                </mc:Choice>
                <mc:Fallback>
                  <p:oleObj name="Formula" r:id="rId9" imgW="72144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584727" y="5061128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4560888" y="3630613"/>
            <a:ext cx="8159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50" name="Formula" r:id="rId11" imgW="427680" imgH="170640" progId="Equation.Ribbit">
                    <p:embed/>
                  </p:oleObj>
                </mc:Choice>
                <mc:Fallback>
                  <p:oleObj name="Formula" r:id="rId11" imgW="427680" imgH="170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60888" y="3630613"/>
                          <a:ext cx="815975" cy="323850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>
              <a:stCxn id="10" idx="2"/>
              <a:endCxn id="14" idx="0"/>
            </p:cNvCxnSpPr>
            <p:nvPr/>
          </p:nvCxnSpPr>
          <p:spPr>
            <a:xfrm>
              <a:off x="3246438" y="3956050"/>
              <a:ext cx="1030439" cy="11050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4" idx="0"/>
              <a:endCxn id="16" idx="2"/>
            </p:cNvCxnSpPr>
            <p:nvPr/>
          </p:nvCxnSpPr>
          <p:spPr>
            <a:xfrm flipV="1">
              <a:off x="4276877" y="3954463"/>
              <a:ext cx="691998" cy="1106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39818"/>
              </p:ext>
            </p:extLst>
          </p:nvPr>
        </p:nvGraphicFramePr>
        <p:xfrm>
          <a:off x="1526918" y="1762920"/>
          <a:ext cx="5044148" cy="111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51" name="Formula" r:id="rId13" imgW="1593000" imgH="351720" progId="Equation.Ribbit">
                  <p:embed/>
                </p:oleObj>
              </mc:Choice>
              <mc:Fallback>
                <p:oleObj name="Formula" r:id="rId13" imgW="1593000" imgH="351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26918" y="1762920"/>
                        <a:ext cx="5044148" cy="111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6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stCxn id="9" idx="2"/>
            <a:endCxn id="11" idx="0"/>
          </p:cNvCxnSpPr>
          <p:nvPr/>
        </p:nvCxnSpPr>
        <p:spPr>
          <a:xfrm>
            <a:off x="1913231" y="3178175"/>
            <a:ext cx="1313363" cy="1571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1" idx="0"/>
            <a:endCxn id="10" idx="2"/>
          </p:cNvCxnSpPr>
          <p:nvPr/>
        </p:nvCxnSpPr>
        <p:spPr>
          <a:xfrm flipV="1">
            <a:off x="3226594" y="3805085"/>
            <a:ext cx="1423475" cy="944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0" idx="2"/>
            <a:endCxn id="14" idx="0"/>
          </p:cNvCxnSpPr>
          <p:nvPr/>
        </p:nvCxnSpPr>
        <p:spPr>
          <a:xfrm>
            <a:off x="4650069" y="3805085"/>
            <a:ext cx="1330837" cy="1609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4" idx="0"/>
            <a:endCxn id="16" idx="2"/>
          </p:cNvCxnSpPr>
          <p:nvPr/>
        </p:nvCxnSpPr>
        <p:spPr>
          <a:xfrm flipV="1">
            <a:off x="5980906" y="3216275"/>
            <a:ext cx="1256667" cy="2198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内构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504715"/>
              </p:ext>
            </p:extLst>
          </p:nvPr>
        </p:nvGraphicFramePr>
        <p:xfrm>
          <a:off x="1526918" y="1762920"/>
          <a:ext cx="5044148" cy="1115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1" name="Formula" r:id="rId3" imgW="1593000" imgH="351720" progId="Equation.Ribbit">
                  <p:embed/>
                </p:oleObj>
              </mc:Choice>
              <mc:Fallback>
                <p:oleObj name="Formula" r:id="rId3" imgW="1593000" imgH="351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6918" y="1762920"/>
                        <a:ext cx="5044148" cy="1115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827552"/>
              </p:ext>
            </p:extLst>
          </p:nvPr>
        </p:nvGraphicFramePr>
        <p:xfrm>
          <a:off x="325438" y="2816225"/>
          <a:ext cx="3175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2" name="Formula" r:id="rId5" imgW="1662480" imgH="188640" progId="Equation.Ribbit">
                  <p:embed/>
                </p:oleObj>
              </mc:Choice>
              <mc:Fallback>
                <p:oleObj name="Formula" r:id="rId5" imgW="1662480" imgH="188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438" y="2816225"/>
                        <a:ext cx="3175000" cy="3619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558810"/>
              </p:ext>
            </p:extLst>
          </p:nvPr>
        </p:nvGraphicFramePr>
        <p:xfrm>
          <a:off x="2128838" y="3441700"/>
          <a:ext cx="504348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3" name="Formula" r:id="rId7" imgW="2626560" imgH="188640" progId="Equation.Ribbit">
                  <p:embed/>
                </p:oleObj>
              </mc:Choice>
              <mc:Fallback>
                <p:oleObj name="Formula" r:id="rId7" imgW="2626560" imgH="188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28838" y="3441700"/>
                        <a:ext cx="5043487" cy="36353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321491"/>
              </p:ext>
            </p:extLst>
          </p:nvPr>
        </p:nvGraphicFramePr>
        <p:xfrm>
          <a:off x="220663" y="4749800"/>
          <a:ext cx="6011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4" name="Formula" r:id="rId9" imgW="3130560" imgH="188640" progId="Equation.Ribbit">
                  <p:embed/>
                </p:oleObj>
              </mc:Choice>
              <mc:Fallback>
                <p:oleObj name="Formula" r:id="rId9" imgW="3130560" imgH="188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663" y="4749800"/>
                        <a:ext cx="6011862" cy="3651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90760"/>
              </p:ext>
            </p:extLst>
          </p:nvPr>
        </p:nvGraphicFramePr>
        <p:xfrm>
          <a:off x="3019425" y="5414963"/>
          <a:ext cx="5922963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5" name="Formula" r:id="rId11" imgW="3082680" imgH="189000" progId="Equation.Ribbit">
                  <p:embed/>
                </p:oleObj>
              </mc:Choice>
              <mc:Fallback>
                <p:oleObj name="Formula" r:id="rId11" imgW="308268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19425" y="5414963"/>
                        <a:ext cx="5922963" cy="363537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892433"/>
              </p:ext>
            </p:extLst>
          </p:nvPr>
        </p:nvGraphicFramePr>
        <p:xfrm>
          <a:off x="5634038" y="2855913"/>
          <a:ext cx="32067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6" name="Formula" r:id="rId13" imgW="1677600" imgH="189000" progId="Equation.Ribbit">
                  <p:embed/>
                </p:oleObj>
              </mc:Choice>
              <mc:Fallback>
                <p:oleObj name="Formula" r:id="rId13" imgW="167760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34038" y="2855913"/>
                        <a:ext cx="3206750" cy="3603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968934"/>
              </p:ext>
            </p:extLst>
          </p:nvPr>
        </p:nvGraphicFramePr>
        <p:xfrm>
          <a:off x="954881" y="4074317"/>
          <a:ext cx="3302001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7" name="Formula" r:id="rId15" imgW="1873800" imgH="177480" progId="Equation.Ribbit">
                  <p:embed/>
                </p:oleObj>
              </mc:Choice>
              <mc:Fallback>
                <p:oleObj name="Formula" r:id="rId15" imgW="18738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54881" y="4074317"/>
                        <a:ext cx="3302001" cy="314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945143"/>
              </p:ext>
            </p:extLst>
          </p:nvPr>
        </p:nvGraphicFramePr>
        <p:xfrm>
          <a:off x="4753723" y="4285456"/>
          <a:ext cx="3316287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8" name="Formula" r:id="rId17" imgW="1881360" imgH="177480" progId="Equation.Ribbit">
                  <p:embed/>
                </p:oleObj>
              </mc:Choice>
              <mc:Fallback>
                <p:oleObj name="Formula" r:id="rId17" imgW="1881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53723" y="4285456"/>
                        <a:ext cx="3316287" cy="314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7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逆归结</a:t>
            </a:r>
            <a:r>
              <a:rPr lang="en-US" altLang="zh-CN" sz="1800" b="0" dirty="0" smtClean="0"/>
              <a:t>[</a:t>
            </a:r>
            <a:r>
              <a:rPr lang="en-US" altLang="zh-CN" sz="1800" b="0" dirty="0" err="1" smtClean="0"/>
              <a:t>Muggleton</a:t>
            </a:r>
            <a:r>
              <a:rPr lang="en-US" altLang="zh-CN" sz="1800" b="0" dirty="0" smtClean="0"/>
              <a:t> and </a:t>
            </a:r>
            <a:r>
              <a:rPr lang="en-US" altLang="zh-CN" sz="1800" b="0" dirty="0" err="1" smtClean="0"/>
              <a:t>Buntine</a:t>
            </a:r>
            <a:r>
              <a:rPr lang="en-US" altLang="zh-CN" sz="1800" b="0" dirty="0" smtClean="0"/>
              <a:t>, 1988]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</a:t>
            </a:r>
            <a:r>
              <a:rPr lang="zh-CN" altLang="en-US" dirty="0" smtClean="0"/>
              <a:t>构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738313" y="3381375"/>
            <a:ext cx="4732337" cy="1766888"/>
            <a:chOff x="874799" y="3625191"/>
            <a:chExt cx="4732337" cy="1766888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4523310"/>
                </p:ext>
              </p:extLst>
            </p:nvPr>
          </p:nvGraphicFramePr>
          <p:xfrm>
            <a:off x="874799" y="3631541"/>
            <a:ext cx="1301750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4" name="Formula" r:id="rId3" imgW="680760" imgH="167400" progId="Equation.Ribbit">
                    <p:embed/>
                  </p:oleObj>
                </mc:Choice>
                <mc:Fallback>
                  <p:oleObj name="Formula" r:id="rId3" imgW="680760" imgH="1674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74799" y="3631541"/>
                          <a:ext cx="1301750" cy="319088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8435558"/>
                </p:ext>
              </p:extLst>
            </p:nvPr>
          </p:nvGraphicFramePr>
          <p:xfrm>
            <a:off x="2838536" y="3625191"/>
            <a:ext cx="814388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5" name="Formula" r:id="rId5" imgW="423360" imgH="171720" progId="Equation.Ribbit">
                    <p:embed/>
                  </p:oleObj>
                </mc:Choice>
                <mc:Fallback>
                  <p:oleObj name="Formula" r:id="rId5" imgW="423360" imgH="17172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838536" y="3625191"/>
                          <a:ext cx="814388" cy="330200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9711982"/>
                </p:ext>
              </p:extLst>
            </p:nvPr>
          </p:nvGraphicFramePr>
          <p:xfrm>
            <a:off x="1683060" y="5061128"/>
            <a:ext cx="13843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6" name="Formula" r:id="rId7" imgW="721080" imgH="172080" progId="Equation.Ribbit">
                    <p:embed/>
                  </p:oleObj>
                </mc:Choice>
                <mc:Fallback>
                  <p:oleObj name="Formula" r:id="rId7" imgW="72108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83060" y="5061128"/>
                          <a:ext cx="1384300" cy="33020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>
              <a:stCxn id="9" idx="2"/>
              <a:endCxn id="11" idx="0"/>
            </p:cNvCxnSpPr>
            <p:nvPr/>
          </p:nvCxnSpPr>
          <p:spPr>
            <a:xfrm>
              <a:off x="1523618" y="3956136"/>
              <a:ext cx="852173" cy="1104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1" idx="0"/>
              <a:endCxn id="10" idx="2"/>
            </p:cNvCxnSpPr>
            <p:nvPr/>
          </p:nvCxnSpPr>
          <p:spPr>
            <a:xfrm flipV="1">
              <a:off x="2375791" y="3952136"/>
              <a:ext cx="872141" cy="11083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0099015"/>
                </p:ext>
              </p:extLst>
            </p:nvPr>
          </p:nvGraphicFramePr>
          <p:xfrm>
            <a:off x="3597361" y="5061879"/>
            <a:ext cx="13589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7" name="Formula" r:id="rId9" imgW="707760" imgH="172080" progId="Equation.Ribbit">
                    <p:embed/>
                  </p:oleObj>
                </mc:Choice>
                <mc:Fallback>
                  <p:oleObj name="Formula" r:id="rId9" imgW="707760" imgH="1720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597361" y="5061879"/>
                          <a:ext cx="1358900" cy="33020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7023290"/>
                </p:ext>
              </p:extLst>
            </p:nvPr>
          </p:nvGraphicFramePr>
          <p:xfrm>
            <a:off x="4332374" y="3629954"/>
            <a:ext cx="127476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848" name="Formula" r:id="rId11" imgW="667440" imgH="170640" progId="Equation.Ribbit">
                    <p:embed/>
                  </p:oleObj>
                </mc:Choice>
                <mc:Fallback>
                  <p:oleObj name="Formula" r:id="rId11" imgW="667440" imgH="1706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332374" y="3629954"/>
                          <a:ext cx="1274762" cy="323850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chemeClr val="accent2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直接连接符 17"/>
            <p:cNvCxnSpPr>
              <a:stCxn id="10" idx="2"/>
              <a:endCxn id="14" idx="0"/>
            </p:cNvCxnSpPr>
            <p:nvPr/>
          </p:nvCxnSpPr>
          <p:spPr>
            <a:xfrm>
              <a:off x="3246438" y="3956050"/>
              <a:ext cx="1030439" cy="11050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4" idx="0"/>
              <a:endCxn id="16" idx="2"/>
            </p:cNvCxnSpPr>
            <p:nvPr/>
          </p:nvCxnSpPr>
          <p:spPr>
            <a:xfrm flipV="1">
              <a:off x="4276877" y="3954463"/>
              <a:ext cx="691998" cy="1106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70852"/>
              </p:ext>
            </p:extLst>
          </p:nvPr>
        </p:nvGraphicFramePr>
        <p:xfrm>
          <a:off x="1522413" y="1811338"/>
          <a:ext cx="580707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49" name="Formula" r:id="rId13" imgW="2496240" imgH="376200" progId="Equation.Ribbit">
                  <p:embed/>
                </p:oleObj>
              </mc:Choice>
              <mc:Fallback>
                <p:oleObj name="Formula" r:id="rId13" imgW="2496240" imgH="376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22413" y="1811338"/>
                        <a:ext cx="5807075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2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46344"/>
            <a:ext cx="8616950" cy="4930775"/>
          </a:xfrm>
        </p:spPr>
        <p:txBody>
          <a:bodyPr/>
          <a:lstStyle/>
          <a:p>
            <a:r>
              <a:rPr lang="zh-CN" altLang="en-US" dirty="0" smtClean="0"/>
              <a:t>命题逻辑     命题规则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原子命题：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逻辑连词：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一阶逻辑     一阶规则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常量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变量：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/>
              <a:t>元）</a:t>
            </a:r>
            <a:r>
              <a:rPr lang="zh-CN" altLang="en-US" dirty="0" smtClean="0"/>
              <a:t>谓词</a:t>
            </a:r>
            <a:r>
              <a:rPr lang="en-US" altLang="zh-CN" dirty="0"/>
              <a:t>/</a:t>
            </a:r>
            <a:r>
              <a:rPr lang="zh-CN" altLang="en-US" dirty="0" smtClean="0"/>
              <a:t>函数：</a:t>
            </a:r>
            <a:endParaRPr lang="en-US" altLang="zh-CN" dirty="0" smtClean="0"/>
          </a:p>
          <a:p>
            <a:pPr lvl="1"/>
            <a:r>
              <a:rPr lang="zh-CN" altLang="en-US" dirty="0"/>
              <a:t>项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原子公式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逻辑连词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逻辑量词：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55447"/>
              </p:ext>
            </p:extLst>
          </p:nvPr>
        </p:nvGraphicFramePr>
        <p:xfrm>
          <a:off x="1876108" y="1181480"/>
          <a:ext cx="428180" cy="40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2" name="Formula" r:id="rId3" imgW="147240" imgH="140760" progId="Equation.Ribbit">
                  <p:embed/>
                </p:oleObj>
              </mc:Choice>
              <mc:Fallback>
                <p:oleObj name="Formula" r:id="rId3" imgW="147240" imgH="140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6108" y="1181480"/>
                        <a:ext cx="428180" cy="40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237876"/>
              </p:ext>
            </p:extLst>
          </p:nvPr>
        </p:nvGraphicFramePr>
        <p:xfrm>
          <a:off x="1876108" y="2623585"/>
          <a:ext cx="428180" cy="40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3" name="Formula" r:id="rId5" imgW="147240" imgH="140760" progId="Equation.Ribbit">
                  <p:embed/>
                </p:oleObj>
              </mc:Choice>
              <mc:Fallback>
                <p:oleObj name="Formula" r:id="rId5" imgW="147240" imgH="140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6108" y="2623585"/>
                        <a:ext cx="428180" cy="40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42667"/>
              </p:ext>
            </p:extLst>
          </p:nvPr>
        </p:nvGraphicFramePr>
        <p:xfrm>
          <a:off x="2288159" y="1615377"/>
          <a:ext cx="1155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4" name="Formula" r:id="rId6" imgW="708840" imgH="172080" progId="Equation.Ribbit">
                  <p:embed/>
                </p:oleObj>
              </mc:Choice>
              <mc:Fallback>
                <p:oleObj name="Formula" r:id="rId6" imgW="708840" imgH="172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8159" y="1615377"/>
                        <a:ext cx="1155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310936"/>
              </p:ext>
            </p:extLst>
          </p:nvPr>
        </p:nvGraphicFramePr>
        <p:xfrm>
          <a:off x="3550193" y="2268163"/>
          <a:ext cx="4171548" cy="32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5" name="Formula" r:id="rId8" imgW="2420280" imgH="189000" progId="Equation.Ribbit">
                  <p:embed/>
                </p:oleObj>
              </mc:Choice>
              <mc:Fallback>
                <p:oleObj name="Formula" r:id="rId8" imgW="242028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0193" y="2268163"/>
                        <a:ext cx="4171548" cy="3260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761228"/>
              </p:ext>
            </p:extLst>
          </p:nvPr>
        </p:nvGraphicFramePr>
        <p:xfrm>
          <a:off x="1461157" y="2268163"/>
          <a:ext cx="1529982" cy="330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6" name="Formula" r:id="rId10" imgW="786600" imgH="170640" progId="Equation.Ribbit">
                  <p:embed/>
                </p:oleObj>
              </mc:Choice>
              <mc:Fallback>
                <p:oleObj name="Formula" r:id="rId10" imgW="786600" imgH="170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61157" y="2268163"/>
                        <a:ext cx="1529982" cy="330724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97484"/>
              </p:ext>
            </p:extLst>
          </p:nvPr>
        </p:nvGraphicFramePr>
        <p:xfrm>
          <a:off x="2287715" y="1931289"/>
          <a:ext cx="23018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7" name="Formula" r:id="rId12" imgW="1323360" imgH="154440" progId="Equation.Ribbit">
                  <p:embed/>
                </p:oleObj>
              </mc:Choice>
              <mc:Fallback>
                <p:oleObj name="Formula" r:id="rId12" imgW="132336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87715" y="1931289"/>
                        <a:ext cx="230187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196687"/>
              </p:ext>
            </p:extLst>
          </p:nvPr>
        </p:nvGraphicFramePr>
        <p:xfrm>
          <a:off x="1800226" y="3365000"/>
          <a:ext cx="1073375" cy="27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8" name="Formula" r:id="rId14" imgW="658800" imgH="172080" progId="Equation.Ribbit">
                  <p:embed/>
                </p:oleObj>
              </mc:Choice>
              <mc:Fallback>
                <p:oleObj name="Formula" r:id="rId14" imgW="658800" imgH="172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00226" y="3365000"/>
                        <a:ext cx="1073375" cy="279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628154"/>
              </p:ext>
            </p:extLst>
          </p:nvPr>
        </p:nvGraphicFramePr>
        <p:xfrm>
          <a:off x="1800226" y="3034960"/>
          <a:ext cx="2055812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" name="Formula" r:id="rId16" imgW="1261440" imgH="169200" progId="Equation.Ribbit">
                  <p:embed/>
                </p:oleObj>
              </mc:Choice>
              <mc:Fallback>
                <p:oleObj name="Formula" r:id="rId16" imgW="126144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00226" y="3034960"/>
                        <a:ext cx="2055812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580580"/>
              </p:ext>
            </p:extLst>
          </p:nvPr>
        </p:nvGraphicFramePr>
        <p:xfrm>
          <a:off x="1461157" y="4672332"/>
          <a:ext cx="44434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0" name="Formula" r:id="rId18" imgW="2730960" imgH="189360" progId="Equation.Ribbit">
                  <p:embed/>
                </p:oleObj>
              </mc:Choice>
              <mc:Fallback>
                <p:oleObj name="Formula" r:id="rId18" imgW="273096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61157" y="4672332"/>
                        <a:ext cx="4443413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470826"/>
              </p:ext>
            </p:extLst>
          </p:nvPr>
        </p:nvGraphicFramePr>
        <p:xfrm>
          <a:off x="1461157" y="4027801"/>
          <a:ext cx="35956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1" name="Formula" r:id="rId20" imgW="2207520" imgH="189000" progId="Equation.Ribbit">
                  <p:embed/>
                </p:oleObj>
              </mc:Choice>
              <mc:Fallback>
                <p:oleObj name="Formula" r:id="rId20" imgW="220752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61157" y="4027801"/>
                        <a:ext cx="3595688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6909"/>
              </p:ext>
            </p:extLst>
          </p:nvPr>
        </p:nvGraphicFramePr>
        <p:xfrm>
          <a:off x="2251040" y="4356698"/>
          <a:ext cx="24606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2" name="Formula" r:id="rId22" imgW="1510920" imgH="188640" progId="Equation.Ribbit">
                  <p:embed/>
                </p:oleObj>
              </mc:Choice>
              <mc:Fallback>
                <p:oleObj name="Formula" r:id="rId22" imgW="1510920" imgH="188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51040" y="4356698"/>
                        <a:ext cx="2460625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65417"/>
              </p:ext>
            </p:extLst>
          </p:nvPr>
        </p:nvGraphicFramePr>
        <p:xfrm>
          <a:off x="2226148" y="5395976"/>
          <a:ext cx="390525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3" name="Formula" r:id="rId24" imgW="239400" imgH="169200" progId="Equation.Ribbit">
                  <p:embed/>
                </p:oleObj>
              </mc:Choice>
              <mc:Fallback>
                <p:oleObj name="Formula" r:id="rId24" imgW="2394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226148" y="5395976"/>
                        <a:ext cx="390525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001185"/>
              </p:ext>
            </p:extLst>
          </p:nvPr>
        </p:nvGraphicFramePr>
        <p:xfrm>
          <a:off x="3438652" y="3677030"/>
          <a:ext cx="130492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4" name="Formula" r:id="rId26" imgW="801000" imgH="177480" progId="Equation.Ribbit">
                  <p:embed/>
                </p:oleObj>
              </mc:Choice>
              <mc:Fallback>
                <p:oleObj name="Formula" r:id="rId26" imgW="801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38652" y="3677030"/>
                        <a:ext cx="1304925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199028"/>
              </p:ext>
            </p:extLst>
          </p:nvPr>
        </p:nvGraphicFramePr>
        <p:xfrm>
          <a:off x="4203700" y="5719230"/>
          <a:ext cx="44275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5" name="Formula" r:id="rId28" imgW="2442960" imgH="189000" progId="Equation.Ribbit">
                  <p:embed/>
                </p:oleObj>
              </mc:Choice>
              <mc:Fallback>
                <p:oleObj name="Formula" r:id="rId28" imgW="244296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203700" y="5719230"/>
                        <a:ext cx="4427537" cy="341312"/>
                      </a:xfrm>
                      <a:prstGeom prst="rect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30003"/>
              </p:ext>
            </p:extLst>
          </p:nvPr>
        </p:nvGraphicFramePr>
        <p:xfrm>
          <a:off x="989771" y="5714430"/>
          <a:ext cx="28876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6" name="Formula" r:id="rId30" imgW="1482480" imgH="177480" progId="Equation.Ribbit">
                  <p:embed/>
                </p:oleObj>
              </mc:Choice>
              <mc:Fallback>
                <p:oleObj name="Formula" r:id="rId30" imgW="14824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89771" y="5714430"/>
                        <a:ext cx="2887662" cy="347663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069201"/>
              </p:ext>
            </p:extLst>
          </p:nvPr>
        </p:nvGraphicFramePr>
        <p:xfrm>
          <a:off x="2114582" y="5058521"/>
          <a:ext cx="230187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7" name="Formula" r:id="rId32" imgW="1323360" imgH="154440" progId="Equation.Ribbit">
                  <p:embed/>
                </p:oleObj>
              </mc:Choice>
              <mc:Fallback>
                <p:oleObj name="Formula" r:id="rId32" imgW="132336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4582" y="5058521"/>
                        <a:ext cx="230187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16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 smtClean="0"/>
              <a:t>谓词发明</a:t>
            </a:r>
            <a:endParaRPr lang="zh-CN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逆归结中出现的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是什么？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 lvl="1"/>
                <a:r>
                  <a:rPr lang="zh-CN" altLang="en-US" dirty="0" smtClean="0"/>
                  <a:t>日晒更多？更新鲜？更甜？</a:t>
                </a:r>
                <a:r>
                  <a:rPr lang="en-US" altLang="zh-CN" dirty="0" smtClean="0"/>
                  <a:t>……</a:t>
                </a:r>
              </a:p>
              <a:p>
                <a:r>
                  <a:rPr lang="zh-CN" altLang="en-US" dirty="0"/>
                  <a:t>谓词</a:t>
                </a:r>
                <a:r>
                  <a:rPr lang="zh-CN" altLang="en-US" dirty="0" smtClean="0"/>
                  <a:t>发明与知识发现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近</a:t>
                </a:r>
                <a:r>
                  <a:rPr lang="zh-CN" altLang="en-US" dirty="0" smtClean="0"/>
                  <a:t>年来</a:t>
                </a:r>
                <a:r>
                  <a:rPr lang="en-US" altLang="zh-CN" dirty="0" smtClean="0"/>
                  <a:t>ILP</a:t>
                </a:r>
                <a:r>
                  <a:rPr lang="zh-CN" altLang="en-US" dirty="0" smtClean="0"/>
                  <a:t>甚至可以通过谓词发明进行递归规则学习</a:t>
                </a:r>
                <a:r>
                  <a:rPr lang="en-US" altLang="zh-CN" sz="1800" dirty="0">
                    <a:solidFill>
                      <a:schemeClr val="accent4"/>
                    </a:solidFill>
                  </a:rPr>
                  <a:t>[Muggleton and Lin, 2013]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8" t="-1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57393"/>
              </p:ext>
            </p:extLst>
          </p:nvPr>
        </p:nvGraphicFramePr>
        <p:xfrm>
          <a:off x="776542" y="1718945"/>
          <a:ext cx="31750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2" name="Formula" r:id="rId4" imgW="1662480" imgH="188640" progId="Equation.Ribbit">
                  <p:embed/>
                </p:oleObj>
              </mc:Choice>
              <mc:Fallback>
                <p:oleObj name="Formula" r:id="rId4" imgW="1662480" imgH="188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6542" y="1718945"/>
                        <a:ext cx="3175000" cy="3619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471268"/>
              </p:ext>
            </p:extLst>
          </p:nvPr>
        </p:nvGraphicFramePr>
        <p:xfrm>
          <a:off x="776542" y="2238512"/>
          <a:ext cx="32067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3" name="Formula" r:id="rId6" imgW="1677600" imgH="189000" progId="Equation.Ribbit">
                  <p:embed/>
                </p:oleObj>
              </mc:Choice>
              <mc:Fallback>
                <p:oleObj name="Formula" r:id="rId6" imgW="1677600" imgH="1890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6542" y="2238512"/>
                        <a:ext cx="3206750" cy="3603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6279547" y="4072127"/>
            <a:ext cx="2262158" cy="1956312"/>
            <a:chOff x="6279547" y="4072127"/>
            <a:chExt cx="2262158" cy="195631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9141" y="4072127"/>
              <a:ext cx="1644169" cy="152610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279547" y="5659107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目标概念：“</a:t>
              </a:r>
              <a:r>
                <a:rPr lang="zh-CN" altLang="en-US" b="1" dirty="0" smtClean="0">
                  <a:solidFill>
                    <a:schemeClr val="accent5"/>
                  </a:solidFill>
                </a:rPr>
                <a:t>楼梯</a:t>
              </a:r>
              <a:r>
                <a:rPr lang="zh-CN" altLang="en-US" dirty="0" smtClean="0"/>
                <a:t>”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98080" y="4373517"/>
            <a:ext cx="4767072" cy="1470256"/>
            <a:chOff x="998080" y="4373517"/>
            <a:chExt cx="4767072" cy="1470256"/>
          </a:xfrm>
        </p:grpSpPr>
        <p:sp>
          <p:nvSpPr>
            <p:cNvPr id="8" name="文本框 7"/>
            <p:cNvSpPr txBox="1"/>
            <p:nvPr/>
          </p:nvSpPr>
          <p:spPr>
            <a:xfrm>
              <a:off x="998080" y="4373517"/>
              <a:ext cx="4767072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altLang="zh-CN" b="1" dirty="0">
                  <a:solidFill>
                    <a:schemeClr val="accent5"/>
                  </a:solidFill>
                </a:rPr>
                <a:t>stair(X,Y)</a:t>
              </a:r>
              <a:r>
                <a:rPr lang="es-ES" altLang="zh-CN" b="1" dirty="0"/>
                <a:t> </a:t>
              </a:r>
              <a:r>
                <a:rPr lang="es-ES" altLang="zh-CN" dirty="0"/>
                <a:t>:- </a:t>
              </a:r>
              <a:r>
                <a:rPr lang="es-ES" altLang="zh-CN" b="1" dirty="0">
                  <a:solidFill>
                    <a:schemeClr val="accent3"/>
                  </a:solidFill>
                </a:rPr>
                <a:t>a(X,Y)</a:t>
              </a:r>
              <a:r>
                <a:rPr lang="es-ES" altLang="zh-CN" dirty="0"/>
                <a:t>. </a:t>
              </a:r>
            </a:p>
            <a:p>
              <a:r>
                <a:rPr lang="es-ES" altLang="zh-CN" b="1" dirty="0">
                  <a:solidFill>
                    <a:schemeClr val="accent5"/>
                  </a:solidFill>
                </a:rPr>
                <a:t>stair(X,Y) </a:t>
              </a:r>
              <a:r>
                <a:rPr lang="es-ES" altLang="zh-CN" dirty="0"/>
                <a:t>:- </a:t>
              </a:r>
              <a:r>
                <a:rPr lang="es-ES" altLang="zh-CN" b="1" dirty="0">
                  <a:solidFill>
                    <a:schemeClr val="accent3"/>
                  </a:solidFill>
                </a:rPr>
                <a:t>a(X,Z)</a:t>
              </a:r>
              <a:r>
                <a:rPr lang="es-ES" altLang="zh-CN" dirty="0"/>
                <a:t>, </a:t>
              </a:r>
              <a:r>
                <a:rPr lang="es-ES" altLang="zh-CN" b="1" dirty="0">
                  <a:solidFill>
                    <a:schemeClr val="accent5"/>
                  </a:solidFill>
                </a:rPr>
                <a:t>stair(Z,Y)</a:t>
              </a:r>
              <a:r>
                <a:rPr lang="es-ES" altLang="zh-CN" dirty="0"/>
                <a:t>. </a:t>
              </a:r>
            </a:p>
            <a:p>
              <a:r>
                <a:rPr lang="es-ES" altLang="zh-CN" b="1" dirty="0">
                  <a:solidFill>
                    <a:schemeClr val="accent3"/>
                  </a:solidFill>
                </a:rPr>
                <a:t>a(X,Y)</a:t>
              </a:r>
              <a:r>
                <a:rPr lang="es-ES" altLang="zh-CN" dirty="0"/>
                <a:t> :- </a:t>
              </a:r>
              <a:r>
                <a:rPr lang="es-ES" altLang="zh-CN" dirty="0" smtClean="0"/>
                <a:t>vertical(X,Z),horizontal(Z,Y).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8080" y="5474441"/>
              <a:ext cx="4249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自动发明得到的</a:t>
              </a:r>
              <a:r>
                <a:rPr lang="en-US" altLang="zh-CN" b="1" dirty="0" smtClean="0">
                  <a:solidFill>
                    <a:schemeClr val="accent3"/>
                  </a:solidFill>
                </a:rPr>
                <a:t>a(X,Y)</a:t>
              </a:r>
              <a:r>
                <a:rPr lang="zh-CN" altLang="en-US" dirty="0"/>
                <a:t>即</a:t>
              </a:r>
              <a:r>
                <a:rPr lang="zh-CN" altLang="en-US" dirty="0" smtClean="0"/>
                <a:t>是楼梯的</a:t>
              </a:r>
              <a:r>
                <a:rPr lang="zh-CN" altLang="en-US" b="1" dirty="0" smtClean="0">
                  <a:solidFill>
                    <a:schemeClr val="accent3"/>
                  </a:solidFill>
                </a:rPr>
                <a:t>梯级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9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 smtClean="0"/>
              <a:t>归纳逻辑程序学习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完备地学习一阶规则</a:t>
            </a:r>
            <a:endParaRPr lang="en-US" altLang="zh-CN" dirty="0" smtClean="0"/>
          </a:p>
          <a:p>
            <a:r>
              <a:rPr lang="zh-CN" altLang="en-US" dirty="0" smtClean="0"/>
              <a:t>谓词发明：发现领域中隐含的结构</a:t>
            </a:r>
            <a:endParaRPr lang="en-US" altLang="zh-CN" dirty="0" smtClean="0"/>
          </a:p>
          <a:p>
            <a:r>
              <a:rPr lang="zh-CN" altLang="en-US" dirty="0" smtClean="0"/>
              <a:t>得到的规则可直接作为逻辑程序进行应用</a:t>
            </a:r>
            <a:endParaRPr lang="en-US" altLang="zh-CN" dirty="0" smtClean="0"/>
          </a:p>
          <a:p>
            <a:r>
              <a:rPr lang="zh-CN" altLang="en-US" dirty="0" smtClean="0"/>
              <a:t>其他归纳逻辑程序学习方法：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命题化学习</a:t>
            </a:r>
            <a:r>
              <a:rPr lang="en-US" altLang="zh-CN" sz="1800" dirty="0" smtClean="0">
                <a:solidFill>
                  <a:schemeClr val="accent4"/>
                </a:solidFill>
              </a:rPr>
              <a:t>[</a:t>
            </a:r>
            <a:r>
              <a:rPr lang="en-US" altLang="zh-CN" sz="1800" dirty="0" err="1" smtClean="0">
                <a:solidFill>
                  <a:schemeClr val="accent4"/>
                </a:solidFill>
              </a:rPr>
              <a:t>Lavrac</a:t>
            </a:r>
            <a:r>
              <a:rPr lang="en-US" altLang="zh-CN" sz="1800" dirty="0" smtClean="0">
                <a:solidFill>
                  <a:schemeClr val="accent4"/>
                </a:solidFill>
              </a:rPr>
              <a:t> and </a:t>
            </a:r>
            <a:r>
              <a:rPr lang="en-US" altLang="zh-CN" sz="1800" dirty="0" err="1" smtClean="0">
                <a:solidFill>
                  <a:schemeClr val="accent4"/>
                </a:solidFill>
              </a:rPr>
              <a:t>Dzeroski</a:t>
            </a:r>
            <a:r>
              <a:rPr lang="en-US" altLang="zh-CN" sz="1800" dirty="0" smtClean="0">
                <a:solidFill>
                  <a:schemeClr val="accent4"/>
                </a:solidFill>
              </a:rPr>
              <a:t>, 1993]</a:t>
            </a:r>
          </a:p>
          <a:p>
            <a:pPr lvl="1"/>
            <a:r>
              <a:rPr lang="zh-CN" altLang="en-US" dirty="0" smtClean="0"/>
              <a:t>逆蕴含</a:t>
            </a:r>
            <a:r>
              <a:rPr lang="en-US" altLang="zh-CN" sz="1800" dirty="0" smtClean="0">
                <a:solidFill>
                  <a:schemeClr val="accent4"/>
                </a:solidFill>
              </a:rPr>
              <a:t>[</a:t>
            </a:r>
            <a:r>
              <a:rPr lang="en-US" altLang="zh-CN" sz="1800" dirty="0" err="1" smtClean="0">
                <a:solidFill>
                  <a:schemeClr val="accent4"/>
                </a:solidFill>
              </a:rPr>
              <a:t>Muggleton</a:t>
            </a:r>
            <a:r>
              <a:rPr lang="en-US" altLang="zh-CN" sz="1800" dirty="0" smtClean="0">
                <a:solidFill>
                  <a:schemeClr val="accent4"/>
                </a:solidFill>
              </a:rPr>
              <a:t>, 1995]</a:t>
            </a:r>
          </a:p>
          <a:p>
            <a:pPr lvl="1"/>
            <a:r>
              <a:rPr lang="en-US" altLang="zh-CN" dirty="0" smtClean="0"/>
              <a:t>Meta-Interpretive Learning</a:t>
            </a:r>
            <a:r>
              <a:rPr lang="en-US" altLang="zh-CN" sz="1800" dirty="0" smtClean="0">
                <a:solidFill>
                  <a:schemeClr val="accent4"/>
                </a:solidFill>
              </a:rPr>
              <a:t>[</a:t>
            </a:r>
            <a:r>
              <a:rPr lang="en-US" altLang="zh-CN" sz="1800" dirty="0" err="1" smtClean="0">
                <a:solidFill>
                  <a:schemeClr val="accent4"/>
                </a:solidFill>
              </a:rPr>
              <a:t>Muggleton</a:t>
            </a:r>
            <a:r>
              <a:rPr lang="en-US" altLang="zh-CN" sz="1800" dirty="0">
                <a:solidFill>
                  <a:schemeClr val="accent4"/>
                </a:solidFill>
              </a:rPr>
              <a:t> </a:t>
            </a:r>
            <a:r>
              <a:rPr lang="en-US" altLang="zh-CN" sz="1800" dirty="0" smtClean="0">
                <a:solidFill>
                  <a:schemeClr val="accent4"/>
                </a:solidFill>
              </a:rPr>
              <a:t>and Lin, 2013]</a:t>
            </a:r>
          </a:p>
          <a:p>
            <a:pPr lvl="1"/>
            <a:r>
              <a:rPr lang="en-US" altLang="zh-CN" sz="1800" dirty="0"/>
              <a:t>……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40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逻辑规则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命题规则、一阶规则</a:t>
            </a:r>
            <a:endParaRPr lang="en-US" altLang="zh-CN" dirty="0" smtClean="0"/>
          </a:p>
          <a:p>
            <a:r>
              <a:rPr lang="zh-CN" altLang="en-US" dirty="0" smtClean="0"/>
              <a:t>规则集学习：序</a:t>
            </a:r>
            <a:r>
              <a:rPr lang="zh-CN" altLang="en-US" dirty="0"/>
              <a:t>贯</a:t>
            </a:r>
            <a:r>
              <a:rPr lang="zh-CN" altLang="en-US" dirty="0" smtClean="0"/>
              <a:t>覆盖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单条规则学习：自顶向下、自底向上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剪枝与后处理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阶规则学习</a:t>
            </a:r>
            <a:endParaRPr lang="en-US" altLang="zh-CN" dirty="0" smtClean="0"/>
          </a:p>
          <a:p>
            <a:r>
              <a:rPr lang="zh-CN" altLang="en-US" dirty="0" smtClean="0"/>
              <a:t>归纳逻辑程序学习</a:t>
            </a:r>
            <a:endParaRPr lang="en-US" altLang="zh-CN" dirty="0" smtClean="0"/>
          </a:p>
          <a:p>
            <a:pPr lvl="1"/>
            <a:r>
              <a:rPr lang="zh-CN" altLang="en-US" dirty="0"/>
              <a:t>最小</a:t>
            </a:r>
            <a:r>
              <a:rPr lang="zh-CN" altLang="en-US" dirty="0" smtClean="0"/>
              <a:t>一般泛化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逆归结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389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zh-CN" altLang="en-US" dirty="0" smtClean="0"/>
              <a:t>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WEKA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JRIP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2"/>
              </a:rPr>
              <a:t>http://weka.sourceforge.net/doc.dev/weka/classifiers/rules/JRip.html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ILP</a:t>
            </a:r>
            <a:r>
              <a:rPr lang="zh-CN" altLang="en-US" dirty="0" smtClean="0"/>
              <a:t>的集大成工具</a:t>
            </a:r>
            <a:r>
              <a:rPr lang="en-US" altLang="zh-CN" dirty="0" smtClean="0"/>
              <a:t>ALEPH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3"/>
              </a:rPr>
              <a:t>http://www.cs.ox.ac.uk/activities/machlearn/Aleph/aleph.html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相对最小一般泛化：</a:t>
            </a:r>
            <a:r>
              <a:rPr lang="en-US" altLang="zh-CN" dirty="0" smtClean="0"/>
              <a:t>GOLEM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4"/>
              </a:rPr>
              <a:t>http://www.doc.ic.ac.uk/~shm/golem.html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逆演绎：</a:t>
            </a:r>
            <a:r>
              <a:rPr lang="en-US" altLang="zh-CN" dirty="0" err="1" smtClean="0"/>
              <a:t>Progol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5"/>
              </a:rPr>
              <a:t>http://www.doc.ic.ac.uk/~shm/progol.html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开源</a:t>
            </a:r>
            <a:r>
              <a:rPr lang="en-US" altLang="zh-CN" dirty="0" smtClean="0"/>
              <a:t>Prolog</a:t>
            </a:r>
            <a:r>
              <a:rPr lang="zh-CN" altLang="en-US" dirty="0" smtClean="0"/>
              <a:t>环境：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YAP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6"/>
              </a:rPr>
              <a:t>http://www.dcc.fc.up.pt/~vsc/Yap/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SWI-Prolog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7"/>
              </a:rPr>
              <a:t>http://www.swi-prolog.org/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0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/>
              <a:t>序贯</a:t>
            </a:r>
            <a:r>
              <a:rPr lang="zh-CN" altLang="en-US" dirty="0" smtClean="0"/>
              <a:t>覆盖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剪枝优化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规则学习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归纳逻辑程序设计</a:t>
            </a:r>
          </a:p>
        </p:txBody>
      </p:sp>
    </p:spTree>
    <p:extLst>
      <p:ext uri="{BB962C8B-B14F-4D97-AF65-F5344CB8AC3E}">
        <p14:creationId xmlns:p14="http://schemas.microsoft.com/office/powerpoint/2010/main" val="26021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sz="18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260350" y="987552"/>
            <a:ext cx="8395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p"/>
            </a:pPr>
            <a:r>
              <a:rPr lang="zh-CN" altLang="en-US" sz="2200" dirty="0" smtClean="0">
                <a:latin typeface="+mj-ea"/>
                <a:ea typeface="+mj-ea"/>
              </a:rPr>
              <a:t>在训练集上每学到一条规则，就将改规则覆盖的样例去除，然后以剩下的样例组成训练集重复上述过程（</a:t>
            </a:r>
            <a:r>
              <a:rPr lang="zh-CN" altLang="en-US" sz="2200" b="1" dirty="0" smtClean="0">
                <a:solidFill>
                  <a:schemeClr val="accent4"/>
                </a:solidFill>
                <a:latin typeface="+mj-ea"/>
                <a:ea typeface="+mj-ea"/>
              </a:rPr>
              <a:t>分治策略</a:t>
            </a:r>
            <a:r>
              <a:rPr lang="zh-CN" altLang="en-US" sz="2200" dirty="0" smtClean="0">
                <a:latin typeface="+mj-ea"/>
                <a:ea typeface="+mj-ea"/>
              </a:rPr>
              <a:t>）。</a:t>
            </a:r>
            <a:endParaRPr lang="zh-CN" altLang="en-US" sz="2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67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序贯覆盖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26464" y="1853184"/>
            <a:ext cx="6193536" cy="3791712"/>
            <a:chOff x="1243584" y="1792224"/>
            <a:chExt cx="6193536" cy="3791712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243584" y="1792224"/>
              <a:ext cx="0" cy="3791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255776" y="5583936"/>
              <a:ext cx="6181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2551176" y="4271163"/>
            <a:ext cx="1106424" cy="729517"/>
            <a:chOff x="2551176" y="4271163"/>
            <a:chExt cx="1106424" cy="729517"/>
          </a:xfrm>
        </p:grpSpPr>
        <p:sp>
          <p:nvSpPr>
            <p:cNvPr id="16" name="文本框 15"/>
            <p:cNvSpPr txBox="1"/>
            <p:nvPr/>
          </p:nvSpPr>
          <p:spPr>
            <a:xfrm>
              <a:off x="2551176" y="447363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4032" y="448776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20568" y="436807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65120" y="4600570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55392" y="4271163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17947" y="4015329"/>
            <a:ext cx="1488948" cy="767663"/>
            <a:chOff x="4917947" y="4015329"/>
            <a:chExt cx="1488948" cy="767663"/>
          </a:xfrm>
        </p:grpSpPr>
        <p:sp>
          <p:nvSpPr>
            <p:cNvPr id="28" name="文本框 27"/>
            <p:cNvSpPr txBox="1"/>
            <p:nvPr/>
          </p:nvSpPr>
          <p:spPr>
            <a:xfrm>
              <a:off x="6053327" y="4039885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917947" y="401532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70575" y="438288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623559" y="41605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3240024" y="5271299"/>
            <a:ext cx="35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2"/>
                </a:solidFill>
              </a:rPr>
              <a:t>-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2743200" y="2231377"/>
            <a:ext cx="2304287" cy="1364347"/>
            <a:chOff x="2743200" y="2231377"/>
            <a:chExt cx="2304287" cy="1364347"/>
          </a:xfrm>
        </p:grpSpPr>
        <p:sp>
          <p:nvSpPr>
            <p:cNvPr id="12" name="文本框 11"/>
            <p:cNvSpPr txBox="1"/>
            <p:nvPr/>
          </p:nvSpPr>
          <p:spPr>
            <a:xfrm>
              <a:off x="3947160" y="236635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93919" y="2491952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3200" y="2328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3240" y="24810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1276" y="2814416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19400" y="2788918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05200" y="30906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38016" y="2785871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10584" y="3195614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28743" y="2766469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14086" y="2231377"/>
              <a:ext cx="35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+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712976" y="1788220"/>
            <a:ext cx="5652515" cy="3607635"/>
            <a:chOff x="1712976" y="1788220"/>
            <a:chExt cx="5652515" cy="3607635"/>
          </a:xfrm>
        </p:grpSpPr>
        <p:sp>
          <p:nvSpPr>
            <p:cNvPr id="23" name="文本框 22"/>
            <p:cNvSpPr txBox="1"/>
            <p:nvPr/>
          </p:nvSpPr>
          <p:spPr>
            <a:xfrm>
              <a:off x="1731264" y="19076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12976" y="22911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243710" y="27609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188464" y="2364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24143" y="2664031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1076" y="29859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645664" y="28220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01468" y="334062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50464" y="31268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15313" y="393892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683764" y="37631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28445" y="448703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560064" y="37364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38421" y="380108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64864" y="404124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47081" y="307250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53255" y="445762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53228" y="353560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440935" y="423743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55663" y="328665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25262" y="307901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649722" y="357374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77711" y="369904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56450" y="4804958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979410" y="4579542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12718" y="48726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66586" y="227527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699759" y="3602234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27471" y="1822967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890766" y="1968896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625852" y="1920319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724386" y="1788220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979666" y="1988235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011923" y="393415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57589" y="4409663"/>
              <a:ext cx="353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</a:rPr>
                <a:t>-</a:t>
              </a:r>
              <a:endParaRPr lang="zh-CN" alt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54835" y="2346187"/>
            <a:ext cx="2192652" cy="7444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_xmlsignatures/_rels/origin.sigs.rels><?xml version="1.0" encoding="UTF-8" standalone="yes"?>
<Relationships xmlns="http://schemas.openxmlformats.org/package/2006/relationships"><Relationship Id="rId1" Type="http://schemas.openxmlformats.org/package/2006/relationships/digital-signature/signature" Target="sig1.xml"/></Relationships>
</file>

<file path=_xmlsignatures/sig1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0/09/xmldsig#rsa-sha1"/>
    <Reference Type="http://www.w3.org/2000/09/xmldsig#Object" URI="#idPackageObject">
      <DigestMethod Algorithm="http://www.w3.org/2000/09/xmldsig#sha1"/>
      <DigestValue>X2lBM5en6EVk1xB+L0nEZRYLw64=</DigestValue>
    </Reference>
    <Reference Type="http://www.w3.org/2000/09/xmldsig#Object" URI="#idOfficeObject">
      <DigestMethod Algorithm="http://www.w3.org/2000/09/xmldsig#sha1"/>
      <DigestValue>fiYGb59T1LeC23mkbTSEnuj9PT0=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0/09/xmldsig#sha1"/>
      <DigestValue>na2reRXWO540oUsAwMJssbj5t04=</DigestValue>
    </Reference>
  </SignedInfo>
  <SignatureValue>knWadopDtWnydveane7qsTIfvl2YNZKuca7RmmzpkWqaoF3R58tzmUd4pDbiBhKTOkSdU2w5Hzjd
Rvxui3ePx6iAoy5eEJUbVYzfugitS/nsls9Ox+cfBXMTREPb9Cp8xoWNAZhmsOLIftPXyhTIfl4c
njDDCWGRNy1e91EaMY0=</SignatureValue>
  <KeyInfo>
    <X509Data>
      <X509Certificate>MIIEgDCCA2igAwIBAgIUWp4ugJlq/+MImQNkOn7ERBX7B1cwDQYJKoZIhvcNAQEFBQAwTzEbMBkGA1UEAwwSSkQuQ09NIEVuZCBVc2VyIENBMR8wHQYDVQQLDBZKRC5DT00gU2VjdXJpdHkgQ2VudGVyMQ8wDQYDVQQKDAZKRC5DT00wHhcNMTYwMzE3MTAxODQwWhcNMTcwMzE3MTAxODQwWjB7MSkwJwYDVQQDDCA3ZDY5ZjI2NzU2N2YxYWE5NDQ0ZWVjMzNmNmNiYmRhMjEaMBgGCSqGSIb3DQEJARYLY2VydEBqZC5jb20xEjAQBgNVBAsMCXNvY2tldF9PVTERMA8GA1UECgwIc29ja2V0X08xCzAJBgNVBAYTAkNOMIGfMA0GCSqGSIb3DQEBAQUAA4GNADCBiQKBgQCc6XE3poIOzhiVX27J9lGfr8F0jINH+szpjK0tHoBNBb7LIq56kc7HoVJFg8impNuw6FL/Wzm3hGlG95HS8pH7Tta96QnFPIKn7gXvfjpzXnbFCIrot/eStd7BeJR4W7q7wRhJq99Ts0ychuvQP68QpIjPe87m81jUVbUXxfqz+QIDAQABo4IBqjCCAaYwCQYDVR0TBAIwADAOBgNVHQ8BAf8EBAMCBsAwFgYDVR0lAQH/BAwwCgYIKwYBBQUHAwIwgYoGCCsGAQUFBwEBBH4wfDB6BggrBgEFBQcwAoZuaHR0cDovL1lvdXJfU2VydmVyX05hbWU6UG9ydC9Ub3BDQS91c2VyRW5yb2xsL2NhQ2VydD9jZXJ0U2VyaWFsTnVtYmVyPTUxRjM0RTcwOUFEQkQwNTkxRUUxNkRENTg3MkQyOEFFNUUwOTYwQjYwUQYDVR0uBEowSDBGoESgQoZAUG9ydC9wdWJsaWMvaXRydXNjcmw/Q0E9NTFGMzRFNzA5QURCRDA1OTFFRTE2REQ1ODcyRDI4QUU1RTA5NjBCNjBRBgNVHR8ESjBIMEagRKBChkBQb3J0L3B1YmxpYy9pdHJ1c2NybD9DQT01MUYzNEU3MDlBREJEMDU5MUVFMTZERDU4NzJEMjhBRTVFMDk2MEI2MB8GA1UdIwQYMBaAFGnErCCWJ5MxubBzxwWfuvBYT0VRMB0GA1UdDgQWBBTUxdvS0c8rHaMkJDmka32/zbXikzANBgkqhkiG9w0BAQUFAAOCAQEAP7zvKqNDanQ7gBb3aSB9VFo3yGNzMQ+RZdgSB8H8tfCvA/lMteonncfmT2OGbNSoKye5byqqr7bkAc125s5sRD7Fe1yaYQEYoyjGR7EvOxa5n6UdEAGen/dDNP5aBlx9vQppyg31VmZfoZ546TFbP1kRGhgqw/4MFwKqHRcqwnpQhPFSiruRq6C3FGpcnRnIVxpdZYUeK23uobv52eBILuIL3VDPaOduZdaXU+yVjXT0a+eAIcfzMz/OeiPsDWuxZwMH8JGNRvh5WQ5sJ/FsiLh0aSFeheY3/857Z/dciQ5qV50BqfU28aJoNHeTPujP0uOtqUKVO4fmKLGLl1fd6g=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zU3xVjYU7a1ax8o9OQBgdxm5bvU=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5"/>
            <mdssi:RelationshipReference xmlns:mdssi="http://schemas.openxmlformats.org/package/2006/digital-signature" SourceId="rId63"/>
            <mdssi:RelationshipReference xmlns:mdssi="http://schemas.openxmlformats.org/package/2006/digital-signature" SourceId="rId68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8"/>
            <mdssi:RelationshipReference xmlns:mdssi="http://schemas.openxmlformats.org/package/2006/digital-signature" SourceId="rId66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57"/>
            <mdssi:RelationshipReference xmlns:mdssi="http://schemas.openxmlformats.org/package/2006/digital-signature" SourceId="rId61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60"/>
            <mdssi:RelationshipReference xmlns:mdssi="http://schemas.openxmlformats.org/package/2006/digital-signature" SourceId="rId6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64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3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59"/>
            <mdssi:RelationshipReference xmlns:mdssi="http://schemas.openxmlformats.org/package/2006/digital-signature" SourceId="rId67"/>
            <mdssi:RelationshipReference xmlns:mdssi="http://schemas.openxmlformats.org/package/2006/digital-signature" SourceId="rId20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62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</Transform>
          <Transform Algorithm="http://www.w3.org/TR/2001/REC-xml-c14n-20010315"/>
        </Transforms>
        <DigestMethod Algorithm="http://www.w3.org/2000/09/xmldsig#sha1"/>
        <DigestValue>5kLJlhWkDDjkSwBJk0bRZfvLAgI=</DigestValue>
      </Reference>
      <Reference URI="/ppt/drawings/_rels/vmlDrawing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GBp7qFVLILSCQnoQ0TkxeBfJi9U=</DigestValue>
      </Reference>
      <Reference URI="/ppt/drawings/_rels/vmlDrawing1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acFy59cjTfBk/AMO53JSHC0RhJQ=</DigestValue>
      </Reference>
      <Reference URI="/ppt/drawings/_rels/vmlDrawing1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z8CNXiB68bS9R/J90gcXq1xe7lo=</DigestValue>
      </Reference>
      <Reference URI="/ppt/drawings/_rels/vmlDrawing1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YN6qn9NYeOr5gSfKUhAKsVwHkCU=</DigestValue>
      </Reference>
      <Reference URI="/ppt/drawings/_rels/vmlDrawing1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Yv1Iw9X5LZEGwObFB+3uwoGUOqg=</DigestValue>
      </Reference>
      <Reference URI="/ppt/drawings/_rels/vmlDrawing1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2uB7aqMD7KuquvhsJPyR/bUC4Ro=</DigestValue>
      </Reference>
      <Reference URI="/ppt/drawings/_rels/vmlDrawing1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QVk9KxALDG6cC9nIMj3hS8EdSp4=</DigestValue>
      </Reference>
      <Reference URI="/ppt/drawings/_rels/vmlDrawing1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LDFNQtFdX05ZvpGcOZJQPvTDWvE=</DigestValue>
      </Reference>
      <Reference URI="/ppt/drawings/_rels/vmlDrawing1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Sn4qGhcys07ufqVt51bq7zZD9g0=</DigestValue>
      </Reference>
      <Reference URI="/ppt/drawings/_rels/vmlDrawing1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XXrY+5y/i7rniWx+3wAvLa+JhRY=</DigestValue>
      </Reference>
      <Reference URI="/ppt/drawings/_rels/vmlDrawing1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zY6KoM0W2j8Oo3x6rUL1IMtOXPQ=</DigestValue>
      </Reference>
      <Reference URI="/ppt/drawings/_rels/vmlDrawing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RuIw9qxj5+gp5qtg5KO3kj5WjrU=</DigestValue>
      </Reference>
      <Reference URI="/ppt/drawings/_rels/vmlDrawing20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</Transform>
          <Transform Algorithm="http://www.w3.org/TR/2001/REC-xml-c14n-20010315"/>
        </Transforms>
        <DigestMethod Algorithm="http://www.w3.org/2000/09/xmldsig#sha1"/>
        <DigestValue>Bif0AS1zpLeKveqd9miqvfwX1Kc=</DigestValue>
      </Reference>
      <Reference URI="/ppt/drawings/_rels/vmlDrawing21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aBGN0CS7Mq7dVyQkwse8tKAawBg=</DigestValue>
      </Reference>
      <Reference URI="/ppt/drawings/_rels/vmlDrawing22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7FHeVb00NnVmT3/vU5UXtSwmTI4=</DigestValue>
      </Reference>
      <Reference URI="/ppt/drawings/_rels/vmlDrawing2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+J0DakJl1//wmP0WI114Vl9uIn4=</DigestValue>
      </Reference>
      <Reference URI="/ppt/drawings/_rels/vmlDrawing2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R1ZSdHH/XpFfqI27n89nksgub6c=</DigestValue>
      </Reference>
      <Reference URI="/ppt/drawings/_rels/vmlDrawing2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XalCtmDPy6P/vmvYLqzBws2QiV4=</DigestValue>
      </Reference>
      <Reference URI="/ppt/drawings/_rels/vmlDrawing2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0PsucKFP/qYdwDpWJ7UiKrlsmso=</DigestValue>
      </Reference>
      <Reference URI="/ppt/drawings/_rels/vmlDrawing2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MQUqiuwp9gpNafgS/LF68BDRXkE=</DigestValue>
      </Reference>
      <Reference URI="/ppt/drawings/_rels/vmlDrawing3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</Transform>
          <Transform Algorithm="http://www.w3.org/TR/2001/REC-xml-c14n-20010315"/>
        </Transforms>
        <DigestMethod Algorithm="http://www.w3.org/2000/09/xmldsig#sha1"/>
        <DigestValue>tPh6Fsvup8Zgo+mYKdP6O6dRd90=</DigestValue>
      </Reference>
      <Reference URI="/ppt/drawings/_rels/vmlDrawing4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WjmhUmKpanptFftpxaT5yTgjXFY=</DigestValue>
      </Reference>
      <Reference URI="/ppt/drawings/_rels/vmlDrawing5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Q5HZm1/5SvP5YftQECUPvXf2dWw=</DigestValue>
      </Reference>
      <Reference URI="/ppt/drawings/_rels/vmlDrawing6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RY8zCM+k8K1+bCKR4PAocIdvz4I=</DigestValue>
      </Reference>
      <Reference URI="/ppt/drawings/_rels/vmlDrawing7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iLQcPAX8KbLPM6gxeBFC7UpIz0A=</DigestValue>
      </Reference>
      <Reference URI="/ppt/drawings/_rels/vmlDrawing8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rob1jpBFv/eFJ0p9ZiN488J4mYE=</DigestValue>
      </Reference>
      <Reference URI="/ppt/drawings/_rels/vmlDrawing9.v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ksfrjlV9f+Tm0Htp7D7+OHKZxug=</DigestValue>
      </Reference>
      <Reference URI="/ppt/drawings/vmlDrawing1.vml?ContentType=application/vnd.openxmlformats-officedocument.vmlDrawing">
        <DigestMethod Algorithm="http://www.w3.org/2000/09/xmldsig#sha1"/>
        <DigestValue>/P0NWgVC1uf4pSnUbk42e0IrLAw=</DigestValue>
      </Reference>
      <Reference URI="/ppt/drawings/vmlDrawing10.vml?ContentType=application/vnd.openxmlformats-officedocument.vmlDrawing">
        <DigestMethod Algorithm="http://www.w3.org/2000/09/xmldsig#sha1"/>
        <DigestValue>VeLVWodhFaIUylNc64hF/kI3M0M=</DigestValue>
      </Reference>
      <Reference URI="/ppt/drawings/vmlDrawing11.vml?ContentType=application/vnd.openxmlformats-officedocument.vmlDrawing">
        <DigestMethod Algorithm="http://www.w3.org/2000/09/xmldsig#sha1"/>
        <DigestValue>r0U84rrSkJmZ7Li0qnxtJqVhnR0=</DigestValue>
      </Reference>
      <Reference URI="/ppt/drawings/vmlDrawing12.vml?ContentType=application/vnd.openxmlformats-officedocument.vmlDrawing">
        <DigestMethod Algorithm="http://www.w3.org/2000/09/xmldsig#sha1"/>
        <DigestValue>9ILbfC7ZlFH+QtrDEOePGYmHHOA=</DigestValue>
      </Reference>
      <Reference URI="/ppt/drawings/vmlDrawing13.vml?ContentType=application/vnd.openxmlformats-officedocument.vmlDrawing">
        <DigestMethod Algorithm="http://www.w3.org/2000/09/xmldsig#sha1"/>
        <DigestValue>QItqcAmJRTM7MULQ6Ol6W84FFdk=</DigestValue>
      </Reference>
      <Reference URI="/ppt/drawings/vmlDrawing14.vml?ContentType=application/vnd.openxmlformats-officedocument.vmlDrawing">
        <DigestMethod Algorithm="http://www.w3.org/2000/09/xmldsig#sha1"/>
        <DigestValue>n4s+0A9zMNyYviL+rp3DRlNJWpo=</DigestValue>
      </Reference>
      <Reference URI="/ppt/drawings/vmlDrawing15.vml?ContentType=application/vnd.openxmlformats-officedocument.vmlDrawing">
        <DigestMethod Algorithm="http://www.w3.org/2000/09/xmldsig#sha1"/>
        <DigestValue>ugO1gpMYwAmDCQhmgGKPvuAjSLU=</DigestValue>
      </Reference>
      <Reference URI="/ppt/drawings/vmlDrawing16.vml?ContentType=application/vnd.openxmlformats-officedocument.vmlDrawing">
        <DigestMethod Algorithm="http://www.w3.org/2000/09/xmldsig#sha1"/>
        <DigestValue>+hvywQKX42q+KBWDVe5OH/Yz6QM=</DigestValue>
      </Reference>
      <Reference URI="/ppt/drawings/vmlDrawing17.vml?ContentType=application/vnd.openxmlformats-officedocument.vmlDrawing">
        <DigestMethod Algorithm="http://www.w3.org/2000/09/xmldsig#sha1"/>
        <DigestValue>QVlTrYNcyC/pqvzkbkhjG9oAAb8=</DigestValue>
      </Reference>
      <Reference URI="/ppt/drawings/vmlDrawing18.vml?ContentType=application/vnd.openxmlformats-officedocument.vmlDrawing">
        <DigestMethod Algorithm="http://www.w3.org/2000/09/xmldsig#sha1"/>
        <DigestValue>XnWRAhrIc5+WN3Bp8IZZfrLMTO8=</DigestValue>
      </Reference>
      <Reference URI="/ppt/drawings/vmlDrawing19.vml?ContentType=application/vnd.openxmlformats-officedocument.vmlDrawing">
        <DigestMethod Algorithm="http://www.w3.org/2000/09/xmldsig#sha1"/>
        <DigestValue>6Der3imF9/Rm5LD2aqbus28mM6k=</DigestValue>
      </Reference>
      <Reference URI="/ppt/drawings/vmlDrawing2.vml?ContentType=application/vnd.openxmlformats-officedocument.vmlDrawing">
        <DigestMethod Algorithm="http://www.w3.org/2000/09/xmldsig#sha1"/>
        <DigestValue>/vh4NPi/kGhU8voEPbMMFDtgYgA=</DigestValue>
      </Reference>
      <Reference URI="/ppt/drawings/vmlDrawing20.vml?ContentType=application/vnd.openxmlformats-officedocument.vmlDrawing">
        <DigestMethod Algorithm="http://www.w3.org/2000/09/xmldsig#sha1"/>
        <DigestValue>YCMqa0O58jCnddNdrZvxFaaliJ0=</DigestValue>
      </Reference>
      <Reference URI="/ppt/drawings/vmlDrawing21.vml?ContentType=application/vnd.openxmlformats-officedocument.vmlDrawing">
        <DigestMethod Algorithm="http://www.w3.org/2000/09/xmldsig#sha1"/>
        <DigestValue>y9J6kUo6vDDDaJeE5dQ3XoIywp4=</DigestValue>
      </Reference>
      <Reference URI="/ppt/drawings/vmlDrawing22.vml?ContentType=application/vnd.openxmlformats-officedocument.vmlDrawing">
        <DigestMethod Algorithm="http://www.w3.org/2000/09/xmldsig#sha1"/>
        <DigestValue>oRejUEP8RFo4r4SZeu9KBhVbYdY=</DigestValue>
      </Reference>
      <Reference URI="/ppt/drawings/vmlDrawing23.vml?ContentType=application/vnd.openxmlformats-officedocument.vmlDrawing">
        <DigestMethod Algorithm="http://www.w3.org/2000/09/xmldsig#sha1"/>
        <DigestValue>vuWgXyAee3MC8QtBpTseHjTs8Sc=</DigestValue>
      </Reference>
      <Reference URI="/ppt/drawings/vmlDrawing24.vml?ContentType=application/vnd.openxmlformats-officedocument.vmlDrawing">
        <DigestMethod Algorithm="http://www.w3.org/2000/09/xmldsig#sha1"/>
        <DigestValue>oihIOSACC8E/wAHZUfXGFaFoc3o=</DigestValue>
      </Reference>
      <Reference URI="/ppt/drawings/vmlDrawing25.vml?ContentType=application/vnd.openxmlformats-officedocument.vmlDrawing">
        <DigestMethod Algorithm="http://www.w3.org/2000/09/xmldsig#sha1"/>
        <DigestValue>ZNG0Uu5DwqIv1/ZW2AW400kHfqU=</DigestValue>
      </Reference>
      <Reference URI="/ppt/drawings/vmlDrawing26.vml?ContentType=application/vnd.openxmlformats-officedocument.vmlDrawing">
        <DigestMethod Algorithm="http://www.w3.org/2000/09/xmldsig#sha1"/>
        <DigestValue>hqSoXR6io4mJWQkPZDvawsMmUew=</DigestValue>
      </Reference>
      <Reference URI="/ppt/drawings/vmlDrawing27.vml?ContentType=application/vnd.openxmlformats-officedocument.vmlDrawing">
        <DigestMethod Algorithm="http://www.w3.org/2000/09/xmldsig#sha1"/>
        <DigestValue>oJb8LW/JP7vlxDRl4Cxx1pSG8nY=</DigestValue>
      </Reference>
      <Reference URI="/ppt/drawings/vmlDrawing3.vml?ContentType=application/vnd.openxmlformats-officedocument.vmlDrawing">
        <DigestMethod Algorithm="http://www.w3.org/2000/09/xmldsig#sha1"/>
        <DigestValue>HbRJ8aHEcqQL8JDQ0fYhIMCFOCg=</DigestValue>
      </Reference>
      <Reference URI="/ppt/drawings/vmlDrawing4.vml?ContentType=application/vnd.openxmlformats-officedocument.vmlDrawing">
        <DigestMethod Algorithm="http://www.w3.org/2000/09/xmldsig#sha1"/>
        <DigestValue>Svsqiq05lhPDPv0FHs7Z8wIcMuI=</DigestValue>
      </Reference>
      <Reference URI="/ppt/drawings/vmlDrawing5.vml?ContentType=application/vnd.openxmlformats-officedocument.vmlDrawing">
        <DigestMethod Algorithm="http://www.w3.org/2000/09/xmldsig#sha1"/>
        <DigestValue>hvoj5XNaz4kQZmXVNMxu4kf7FsY=</DigestValue>
      </Reference>
      <Reference URI="/ppt/drawings/vmlDrawing6.vml?ContentType=application/vnd.openxmlformats-officedocument.vmlDrawing">
        <DigestMethod Algorithm="http://www.w3.org/2000/09/xmldsig#sha1"/>
        <DigestValue>pQMTTIbeQx+uf7jkS23BN07ekkk=</DigestValue>
      </Reference>
      <Reference URI="/ppt/drawings/vmlDrawing7.vml?ContentType=application/vnd.openxmlformats-officedocument.vmlDrawing">
        <DigestMethod Algorithm="http://www.w3.org/2000/09/xmldsig#sha1"/>
        <DigestValue>iE1VhdRAKk56feHO1BVY3ZByrf8=</DigestValue>
      </Reference>
      <Reference URI="/ppt/drawings/vmlDrawing8.vml?ContentType=application/vnd.openxmlformats-officedocument.vmlDrawing">
        <DigestMethod Algorithm="http://www.w3.org/2000/09/xmldsig#sha1"/>
        <DigestValue>Q48MZqoOaQLRYpGyawBkQ+dxcJ8=</DigestValue>
      </Reference>
      <Reference URI="/ppt/drawings/vmlDrawing9.vml?ContentType=application/vnd.openxmlformats-officedocument.vmlDrawing">
        <DigestMethod Algorithm="http://www.w3.org/2000/09/xmldsig#sha1"/>
        <DigestValue>EeeE2RmbrTHsAwUjRwaV0PsS4Hw=</DigestValue>
      </Reference>
      <Reference URI="/ppt/embeddings/oleObject1.bin?ContentType=application/vnd.openxmlformats-officedocument.oleObject">
        <DigestMethod Algorithm="http://www.w3.org/2000/09/xmldsig#sha1"/>
        <DigestValue>X98WPn0bcwitgLhbC7+I5LWA5gI=</DigestValue>
      </Reference>
      <Reference URI="/ppt/embeddings/oleObject10.bin?ContentType=application/vnd.openxmlformats-officedocument.oleObject">
        <DigestMethod Algorithm="http://www.w3.org/2000/09/xmldsig#sha1"/>
        <DigestValue>dnG4D3KvY7lElbMLrrgYHL9aSzM=</DigestValue>
      </Reference>
      <Reference URI="/ppt/embeddings/oleObject100.bin?ContentType=application/vnd.openxmlformats-officedocument.oleObject">
        <DigestMethod Algorithm="http://www.w3.org/2000/09/xmldsig#sha1"/>
        <DigestValue>5qaj3sZUqFXTReGJgNKWoEemjKI=</DigestValue>
      </Reference>
      <Reference URI="/ppt/embeddings/oleObject101.bin?ContentType=application/vnd.openxmlformats-officedocument.oleObject">
        <DigestMethod Algorithm="http://www.w3.org/2000/09/xmldsig#sha1"/>
        <DigestValue>75F7Ic0w9Y463jAdDSgorWTl9OU=</DigestValue>
      </Reference>
      <Reference URI="/ppt/embeddings/oleObject102.bin?ContentType=application/vnd.openxmlformats-officedocument.oleObject">
        <DigestMethod Algorithm="http://www.w3.org/2000/09/xmldsig#sha1"/>
        <DigestValue>qj4046inyMM9noZd6VeyfSJQDHI=</DigestValue>
      </Reference>
      <Reference URI="/ppt/embeddings/oleObject103.bin?ContentType=application/vnd.openxmlformats-officedocument.oleObject">
        <DigestMethod Algorithm="http://www.w3.org/2000/09/xmldsig#sha1"/>
        <DigestValue>UyznsuPv4+lxWHk3iBB87+Towc4=</DigestValue>
      </Reference>
      <Reference URI="/ppt/embeddings/oleObject104.bin?ContentType=application/vnd.openxmlformats-officedocument.oleObject">
        <DigestMethod Algorithm="http://www.w3.org/2000/09/xmldsig#sha1"/>
        <DigestValue>7s2yGDOz+lLqDmItYm5i1z5QnKY=</DigestValue>
      </Reference>
      <Reference URI="/ppt/embeddings/oleObject105.bin?ContentType=application/vnd.openxmlformats-officedocument.oleObject">
        <DigestMethod Algorithm="http://www.w3.org/2000/09/xmldsig#sha1"/>
        <DigestValue>M2NGP5BYM6B97ZZ3Q8s8vbluoBo=</DigestValue>
      </Reference>
      <Reference URI="/ppt/embeddings/oleObject106.bin?ContentType=application/vnd.openxmlformats-officedocument.oleObject">
        <DigestMethod Algorithm="http://www.w3.org/2000/09/xmldsig#sha1"/>
        <DigestValue>KgziQp1F5CHxOx5hW/RYD5xiiZM=</DigestValue>
      </Reference>
      <Reference URI="/ppt/embeddings/oleObject107.bin?ContentType=application/vnd.openxmlformats-officedocument.oleObject">
        <DigestMethod Algorithm="http://www.w3.org/2000/09/xmldsig#sha1"/>
        <DigestValue>ixyHX5kV3pHubw+pzsVQUGxRRzo=</DigestValue>
      </Reference>
      <Reference URI="/ppt/embeddings/oleObject108.bin?ContentType=application/vnd.openxmlformats-officedocument.oleObject">
        <DigestMethod Algorithm="http://www.w3.org/2000/09/xmldsig#sha1"/>
        <DigestValue>Yt6Mz7Vk3B34RSDO87Naoj/1HK8=</DigestValue>
      </Reference>
      <Reference URI="/ppt/embeddings/oleObject109.bin?ContentType=application/vnd.openxmlformats-officedocument.oleObject">
        <DigestMethod Algorithm="http://www.w3.org/2000/09/xmldsig#sha1"/>
        <DigestValue>yY/R9cnrlrzOIm+fiRG2YovHcu4=</DigestValue>
      </Reference>
      <Reference URI="/ppt/embeddings/oleObject11.bin?ContentType=application/vnd.openxmlformats-officedocument.oleObject">
        <DigestMethod Algorithm="http://www.w3.org/2000/09/xmldsig#sha1"/>
        <DigestValue>+DRLWwZRxrekT8IPSxNwuKP+0B4=</DigestValue>
      </Reference>
      <Reference URI="/ppt/embeddings/oleObject110.bin?ContentType=application/vnd.openxmlformats-officedocument.oleObject">
        <DigestMethod Algorithm="http://www.w3.org/2000/09/xmldsig#sha1"/>
        <DigestValue>3e2Hwo6FM2WT/p7FFSQdBCXZmQY=</DigestValue>
      </Reference>
      <Reference URI="/ppt/embeddings/oleObject111.bin?ContentType=application/vnd.openxmlformats-officedocument.oleObject">
        <DigestMethod Algorithm="http://www.w3.org/2000/09/xmldsig#sha1"/>
        <DigestValue>D3NE4lTdYzlQE3yWr+8P5cJ5o1c=</DigestValue>
      </Reference>
      <Reference URI="/ppt/embeddings/oleObject112.bin?ContentType=application/vnd.openxmlformats-officedocument.oleObject">
        <DigestMethod Algorithm="http://www.w3.org/2000/09/xmldsig#sha1"/>
        <DigestValue>qj4046inyMM9noZd6VeyfSJQDHI=</DigestValue>
      </Reference>
      <Reference URI="/ppt/embeddings/oleObject113.bin?ContentType=application/vnd.openxmlformats-officedocument.oleObject">
        <DigestMethod Algorithm="http://www.w3.org/2000/09/xmldsig#sha1"/>
        <DigestValue>wuVtD1iXwgiUi9cTknXAYpxOQGU=</DigestValue>
      </Reference>
      <Reference URI="/ppt/embeddings/oleObject114.bin?ContentType=application/vnd.openxmlformats-officedocument.oleObject">
        <DigestMethod Algorithm="http://www.w3.org/2000/09/xmldsig#sha1"/>
        <DigestValue>cnqM2tCAl+JLuOzd0roUTnvA8Ms=</DigestValue>
      </Reference>
      <Reference URI="/ppt/embeddings/oleObject115.bin?ContentType=application/vnd.openxmlformats-officedocument.oleObject">
        <DigestMethod Algorithm="http://www.w3.org/2000/09/xmldsig#sha1"/>
        <DigestValue>qj4046inyMM9noZd6VeyfSJQDHI=</DigestValue>
      </Reference>
      <Reference URI="/ppt/embeddings/oleObject116.bin?ContentType=application/vnd.openxmlformats-officedocument.oleObject">
        <DigestMethod Algorithm="http://www.w3.org/2000/09/xmldsig#sha1"/>
        <DigestValue>meCkks16m8nTzN3LLU1E4rg1h08=</DigestValue>
      </Reference>
      <Reference URI="/ppt/embeddings/oleObject117.bin?ContentType=application/vnd.openxmlformats-officedocument.oleObject">
        <DigestMethod Algorithm="http://www.w3.org/2000/09/xmldsig#sha1"/>
        <DigestValue>wSr0d7y1HMnfVBQk4zehRyBsdVc=</DigestValue>
      </Reference>
      <Reference URI="/ppt/embeddings/oleObject118.bin?ContentType=application/vnd.openxmlformats-officedocument.oleObject">
        <DigestMethod Algorithm="http://www.w3.org/2000/09/xmldsig#sha1"/>
        <DigestValue>E7g2MV7OOqnTNO7VAOw8Zd6BKw4=</DigestValue>
      </Reference>
      <Reference URI="/ppt/embeddings/oleObject119.bin?ContentType=application/vnd.openxmlformats-officedocument.oleObject">
        <DigestMethod Algorithm="http://www.w3.org/2000/09/xmldsig#sha1"/>
        <DigestValue>E7g2MV7OOqnTNO7VAOw8Zd6BKw4=</DigestValue>
      </Reference>
      <Reference URI="/ppt/embeddings/oleObject12.bin?ContentType=application/vnd.openxmlformats-officedocument.oleObject">
        <DigestMethod Algorithm="http://www.w3.org/2000/09/xmldsig#sha1"/>
        <DigestValue>+DRLWwZRxrekT8IPSxNwuKP+0B4=</DigestValue>
      </Reference>
      <Reference URI="/ppt/embeddings/oleObject120.bin?ContentType=application/vnd.openxmlformats-officedocument.oleObject">
        <DigestMethod Algorithm="http://www.w3.org/2000/09/xmldsig#sha1"/>
        <DigestValue>XaTTqFxphShcm5YeL4C8Q0g48GE=</DigestValue>
      </Reference>
      <Reference URI="/ppt/embeddings/oleObject121.bin?ContentType=application/vnd.openxmlformats-officedocument.oleObject">
        <DigestMethod Algorithm="http://www.w3.org/2000/09/xmldsig#sha1"/>
        <DigestValue>7FW/MXIpLLZMm8YS53z3Xr1e5N4=</DigestValue>
      </Reference>
      <Reference URI="/ppt/embeddings/oleObject122.bin?ContentType=application/vnd.openxmlformats-officedocument.oleObject">
        <DigestMethod Algorithm="http://www.w3.org/2000/09/xmldsig#sha1"/>
        <DigestValue>7ojwV6Gm/m3T1yLmJYusI34JkbI=</DigestValue>
      </Reference>
      <Reference URI="/ppt/embeddings/oleObject123.bin?ContentType=application/vnd.openxmlformats-officedocument.oleObject">
        <DigestMethod Algorithm="http://www.w3.org/2000/09/xmldsig#sha1"/>
        <DigestValue>yYMvUiVP217l16PUPMgXIHXxFQE=</DigestValue>
      </Reference>
      <Reference URI="/ppt/embeddings/oleObject124.bin?ContentType=application/vnd.openxmlformats-officedocument.oleObject">
        <DigestMethod Algorithm="http://www.w3.org/2000/09/xmldsig#sha1"/>
        <DigestValue>EpgtmDUUELyc3tzbj5nJ2VkANqc=</DigestValue>
      </Reference>
      <Reference URI="/ppt/embeddings/oleObject125.bin?ContentType=application/vnd.openxmlformats-officedocument.oleObject">
        <DigestMethod Algorithm="http://www.w3.org/2000/09/xmldsig#sha1"/>
        <DigestValue>EB2yuk11fFGSENPMUErGqOzxcqE=</DigestValue>
      </Reference>
      <Reference URI="/ppt/embeddings/oleObject126.bin?ContentType=application/vnd.openxmlformats-officedocument.oleObject">
        <DigestMethod Algorithm="http://www.w3.org/2000/09/xmldsig#sha1"/>
        <DigestValue>VpgboOXfBHE+QnvuhpLpDqsQGvU=</DigestValue>
      </Reference>
      <Reference URI="/ppt/embeddings/oleObject127.bin?ContentType=application/vnd.openxmlformats-officedocument.oleObject">
        <DigestMethod Algorithm="http://www.w3.org/2000/09/xmldsig#sha1"/>
        <DigestValue>l7MunTcpT9VAnwI4d7isc9FfyVs=</DigestValue>
      </Reference>
      <Reference URI="/ppt/embeddings/oleObject128.bin?ContentType=application/vnd.openxmlformats-officedocument.oleObject">
        <DigestMethod Algorithm="http://www.w3.org/2000/09/xmldsig#sha1"/>
        <DigestValue>AG7Tspi4RsNCaVJ+0YvEn7D6Ia0=</DigestValue>
      </Reference>
      <Reference URI="/ppt/embeddings/oleObject129.bin?ContentType=application/vnd.openxmlformats-officedocument.oleObject">
        <DigestMethod Algorithm="http://www.w3.org/2000/09/xmldsig#sha1"/>
        <DigestValue>zPh/lcddQdopCEuS44us3VBhBAA=</DigestValue>
      </Reference>
      <Reference URI="/ppt/embeddings/oleObject13.bin?ContentType=application/vnd.openxmlformats-officedocument.oleObject">
        <DigestMethod Algorithm="http://www.w3.org/2000/09/xmldsig#sha1"/>
        <DigestValue>xC0wiy/MsDXN+wYCgCXDtPhoMi0=</DigestValue>
      </Reference>
      <Reference URI="/ppt/embeddings/oleObject130.bin?ContentType=application/vnd.openxmlformats-officedocument.oleObject">
        <DigestMethod Algorithm="http://www.w3.org/2000/09/xmldsig#sha1"/>
        <DigestValue>f5YmiGCHpjO7yUYUujlezsz3y24=</DigestValue>
      </Reference>
      <Reference URI="/ppt/embeddings/oleObject131.bin?ContentType=application/vnd.openxmlformats-officedocument.oleObject">
        <DigestMethod Algorithm="http://www.w3.org/2000/09/xmldsig#sha1"/>
        <DigestValue>TRf6j6tCFGusOWHAdDHwNjnzeAo=</DigestValue>
      </Reference>
      <Reference URI="/ppt/embeddings/oleObject132.bin?ContentType=application/vnd.openxmlformats-officedocument.oleObject">
        <DigestMethod Algorithm="http://www.w3.org/2000/09/xmldsig#sha1"/>
        <DigestValue>NNXAv9wVlciri0Qp/6qwjjJAKDE=</DigestValue>
      </Reference>
      <Reference URI="/ppt/embeddings/oleObject133.bin?ContentType=application/vnd.openxmlformats-officedocument.oleObject">
        <DigestMethod Algorithm="http://www.w3.org/2000/09/xmldsig#sha1"/>
        <DigestValue>XaTTqFxphShcm5YeL4C8Q0g48GE=</DigestValue>
      </Reference>
      <Reference URI="/ppt/embeddings/oleObject134.bin?ContentType=application/vnd.openxmlformats-officedocument.oleObject">
        <DigestMethod Algorithm="http://www.w3.org/2000/09/xmldsig#sha1"/>
        <DigestValue>EpgtmDUUELyc3tzbj5nJ2VkANqc=</DigestValue>
      </Reference>
      <Reference URI="/ppt/embeddings/oleObject14.bin?ContentType=application/vnd.openxmlformats-officedocument.oleObject">
        <DigestMethod Algorithm="http://www.w3.org/2000/09/xmldsig#sha1"/>
        <DigestValue>uuxhn42JQk8wKmZkj5Xwo62ws6I=</DigestValue>
      </Reference>
      <Reference URI="/ppt/embeddings/oleObject15.bin?ContentType=application/vnd.openxmlformats-officedocument.oleObject">
        <DigestMethod Algorithm="http://www.w3.org/2000/09/xmldsig#sha1"/>
        <DigestValue>ex/GRrzdQxKawHt67jAFEf56Q+4=</DigestValue>
      </Reference>
      <Reference URI="/ppt/embeddings/oleObject16.bin?ContentType=application/vnd.openxmlformats-officedocument.oleObject">
        <DigestMethod Algorithm="http://www.w3.org/2000/09/xmldsig#sha1"/>
        <DigestValue>0zJom43/F0hUkVevO+etvGb5FDE=</DigestValue>
      </Reference>
      <Reference URI="/ppt/embeddings/oleObject17.bin?ContentType=application/vnd.openxmlformats-officedocument.oleObject">
        <DigestMethod Algorithm="http://www.w3.org/2000/09/xmldsig#sha1"/>
        <DigestValue>vUGp5TCCw9OpjB+s92qGk6yEw9c=</DigestValue>
      </Reference>
      <Reference URI="/ppt/embeddings/oleObject18.bin?ContentType=application/vnd.openxmlformats-officedocument.oleObject">
        <DigestMethod Algorithm="http://www.w3.org/2000/09/xmldsig#sha1"/>
        <DigestValue>t7hkY73Wh0zrpv47rqZpHU65pcw=</DigestValue>
      </Reference>
      <Reference URI="/ppt/embeddings/oleObject19.bin?ContentType=application/vnd.openxmlformats-officedocument.oleObject">
        <DigestMethod Algorithm="http://www.w3.org/2000/09/xmldsig#sha1"/>
        <DigestValue>qKutk8MwUNXqqe/H/oeyyLMXwlE=</DigestValue>
      </Reference>
      <Reference URI="/ppt/embeddings/oleObject2.bin?ContentType=application/vnd.openxmlformats-officedocument.oleObject">
        <DigestMethod Algorithm="http://www.w3.org/2000/09/xmldsig#sha1"/>
        <DigestValue>KdmOOvR7zRuGjdo3Utrr3bWZue0=</DigestValue>
      </Reference>
      <Reference URI="/ppt/embeddings/oleObject20.bin?ContentType=application/vnd.openxmlformats-officedocument.oleObject">
        <DigestMethod Algorithm="http://www.w3.org/2000/09/xmldsig#sha1"/>
        <DigestValue>m3s9GuwebhoDL3PRwRaYyYaBJXI=</DigestValue>
      </Reference>
      <Reference URI="/ppt/embeddings/oleObject21.bin?ContentType=application/vnd.openxmlformats-officedocument.oleObject">
        <DigestMethod Algorithm="http://www.w3.org/2000/09/xmldsig#sha1"/>
        <DigestValue>KyQnS4EGnsCHkEFXWizTaajbIcc=</DigestValue>
      </Reference>
      <Reference URI="/ppt/embeddings/oleObject22.bin?ContentType=application/vnd.openxmlformats-officedocument.oleObject">
        <DigestMethod Algorithm="http://www.w3.org/2000/09/xmldsig#sha1"/>
        <DigestValue>XPdU2NQ24xt20Hr+XECsVDNDNVk=</DigestValue>
      </Reference>
      <Reference URI="/ppt/embeddings/oleObject23.bin?ContentType=application/vnd.openxmlformats-officedocument.oleObject">
        <DigestMethod Algorithm="http://www.w3.org/2000/09/xmldsig#sha1"/>
        <DigestValue>Vza9nhJx3N6rwwAkZcian+xiOGs=</DigestValue>
      </Reference>
      <Reference URI="/ppt/embeddings/oleObject24.bin?ContentType=application/vnd.openxmlformats-officedocument.oleObject">
        <DigestMethod Algorithm="http://www.w3.org/2000/09/xmldsig#sha1"/>
        <DigestValue>It3/YYJ36I9tYosnoOx4vugM0iY=</DigestValue>
      </Reference>
      <Reference URI="/ppt/embeddings/oleObject25.bin?ContentType=application/vnd.openxmlformats-officedocument.oleObject">
        <DigestMethod Algorithm="http://www.w3.org/2000/09/xmldsig#sha1"/>
        <DigestValue>T0s5y+JdIthYmtHyhZ6IeIxwzYY=</DigestValue>
      </Reference>
      <Reference URI="/ppt/embeddings/oleObject26.bin?ContentType=application/vnd.openxmlformats-officedocument.oleObject">
        <DigestMethod Algorithm="http://www.w3.org/2000/09/xmldsig#sha1"/>
        <DigestValue>0zJom43/F0hUkVevO+etvGb5FDE=</DigestValue>
      </Reference>
      <Reference URI="/ppt/embeddings/oleObject27.bin?ContentType=application/vnd.openxmlformats-officedocument.oleObject">
        <DigestMethod Algorithm="http://www.w3.org/2000/09/xmldsig#sha1"/>
        <DigestValue>Wzv0daLHnXvx6Xv5vxCMILp6R/Y=</DigestValue>
      </Reference>
      <Reference URI="/ppt/embeddings/oleObject28.bin?ContentType=application/vnd.openxmlformats-officedocument.oleObject">
        <DigestMethod Algorithm="http://www.w3.org/2000/09/xmldsig#sha1"/>
        <DigestValue>lraybXmuRNi1ZOMRjvxK05IJv+k=</DigestValue>
      </Reference>
      <Reference URI="/ppt/embeddings/oleObject29.bin?ContentType=application/vnd.openxmlformats-officedocument.oleObject">
        <DigestMethod Algorithm="http://www.w3.org/2000/09/xmldsig#sha1"/>
        <DigestValue>Wzv0daLHnXvx6Xv5vxCMILp6R/Y=</DigestValue>
      </Reference>
      <Reference URI="/ppt/embeddings/oleObject3.bin?ContentType=application/vnd.openxmlformats-officedocument.oleObject">
        <DigestMethod Algorithm="http://www.w3.org/2000/09/xmldsig#sha1"/>
        <DigestValue>LrtIkDSkEesCV/jlL+hVrJkVLOM=</DigestValue>
      </Reference>
      <Reference URI="/ppt/embeddings/oleObject30.bin?ContentType=application/vnd.openxmlformats-officedocument.oleObject">
        <DigestMethod Algorithm="http://www.w3.org/2000/09/xmldsig#sha1"/>
        <DigestValue>lraybXmuRNi1ZOMRjvxK05IJv+k=</DigestValue>
      </Reference>
      <Reference URI="/ppt/embeddings/oleObject31.bin?ContentType=application/vnd.openxmlformats-officedocument.oleObject">
        <DigestMethod Algorithm="http://www.w3.org/2000/09/xmldsig#sha1"/>
        <DigestValue>Wzv0daLHnXvx6Xv5vxCMILp6R/Y=</DigestValue>
      </Reference>
      <Reference URI="/ppt/embeddings/oleObject32.bin?ContentType=application/vnd.openxmlformats-officedocument.oleObject">
        <DigestMethod Algorithm="http://www.w3.org/2000/09/xmldsig#sha1"/>
        <DigestValue>7EUhnzPNKXhmqJaxVAxP1JltKqk=</DigestValue>
      </Reference>
      <Reference URI="/ppt/embeddings/oleObject33.bin?ContentType=application/vnd.openxmlformats-officedocument.oleObject">
        <DigestMethod Algorithm="http://www.w3.org/2000/09/xmldsig#sha1"/>
        <DigestValue>7EUhnzPNKXhmqJaxVAxP1JltKqk=</DigestValue>
      </Reference>
      <Reference URI="/ppt/embeddings/oleObject34.bin?ContentType=application/vnd.openxmlformats-officedocument.oleObject">
        <DigestMethod Algorithm="http://www.w3.org/2000/09/xmldsig#sha1"/>
        <DigestValue>RiH0jN51uWxdiwJjSZig9hHAZjI=</DigestValue>
      </Reference>
      <Reference URI="/ppt/embeddings/oleObject35.bin?ContentType=application/vnd.openxmlformats-officedocument.oleObject">
        <DigestMethod Algorithm="http://www.w3.org/2000/09/xmldsig#sha1"/>
        <DigestValue>3daprKqZApbqo9MZwxhkbi7XPhg=</DigestValue>
      </Reference>
      <Reference URI="/ppt/embeddings/oleObject36.bin?ContentType=application/vnd.openxmlformats-officedocument.oleObject">
        <DigestMethod Algorithm="http://www.w3.org/2000/09/xmldsig#sha1"/>
        <DigestValue>DcgqRpzWnq7Na867L5//Fd3ED2Q=</DigestValue>
      </Reference>
      <Reference URI="/ppt/embeddings/oleObject37.bin?ContentType=application/vnd.openxmlformats-officedocument.oleObject">
        <DigestMethod Algorithm="http://www.w3.org/2000/09/xmldsig#sha1"/>
        <DigestValue>Ah7ZIcHakpBN91NQEbpCmax7AOs=</DigestValue>
      </Reference>
      <Reference URI="/ppt/embeddings/oleObject38.bin?ContentType=application/vnd.openxmlformats-officedocument.oleObject">
        <DigestMethod Algorithm="http://www.w3.org/2000/09/xmldsig#sha1"/>
        <DigestValue>2zYYfUHjXkR7cVExQTIegcrrnZ4=</DigestValue>
      </Reference>
      <Reference URI="/ppt/embeddings/oleObject39.bin?ContentType=application/vnd.openxmlformats-officedocument.oleObject">
        <DigestMethod Algorithm="http://www.w3.org/2000/09/xmldsig#sha1"/>
        <DigestValue>lUx9223ctsD3oL9V8fbcWxn0QX0=</DigestValue>
      </Reference>
      <Reference URI="/ppt/embeddings/oleObject4.bin?ContentType=application/vnd.openxmlformats-officedocument.oleObject">
        <DigestMethod Algorithm="http://www.w3.org/2000/09/xmldsig#sha1"/>
        <DigestValue>oqz7bgtEuZXYA9SVEHxZ0VtZvBo=</DigestValue>
      </Reference>
      <Reference URI="/ppt/embeddings/oleObject40.bin?ContentType=application/vnd.openxmlformats-officedocument.oleObject">
        <DigestMethod Algorithm="http://www.w3.org/2000/09/xmldsig#sha1"/>
        <DigestValue>ikUx+2RX1H5IXsPQgnujfnF2YZc=</DigestValue>
      </Reference>
      <Reference URI="/ppt/embeddings/oleObject41.bin?ContentType=application/vnd.openxmlformats-officedocument.oleObject">
        <DigestMethod Algorithm="http://www.w3.org/2000/09/xmldsig#sha1"/>
        <DigestValue>FwjynpR8e7dFiVIk3BkRu08hBPo=</DigestValue>
      </Reference>
      <Reference URI="/ppt/embeddings/oleObject42.bin?ContentType=application/vnd.openxmlformats-officedocument.oleObject">
        <DigestMethod Algorithm="http://www.w3.org/2000/09/xmldsig#sha1"/>
        <DigestValue>9HTJnuU6H0vbIjPwuxcqRf2EHu4=</DigestValue>
      </Reference>
      <Reference URI="/ppt/embeddings/oleObject43.bin?ContentType=application/vnd.openxmlformats-officedocument.oleObject">
        <DigestMethod Algorithm="http://www.w3.org/2000/09/xmldsig#sha1"/>
        <DigestValue>lrTXnXag6ZIc3ke2xOSERbQNql0=</DigestValue>
      </Reference>
      <Reference URI="/ppt/embeddings/oleObject44.bin?ContentType=application/vnd.openxmlformats-officedocument.oleObject">
        <DigestMethod Algorithm="http://www.w3.org/2000/09/xmldsig#sha1"/>
        <DigestValue>2FdJSZV6pAb06c0NvtXL2Gs3l4g=</DigestValue>
      </Reference>
      <Reference URI="/ppt/embeddings/oleObject45.bin?ContentType=application/vnd.openxmlformats-officedocument.oleObject">
        <DigestMethod Algorithm="http://www.w3.org/2000/09/xmldsig#sha1"/>
        <DigestValue>Mjo53DSRTFzLVDa79Wx2hrG+EQw=</DigestValue>
      </Reference>
      <Reference URI="/ppt/embeddings/oleObject46.bin?ContentType=application/vnd.openxmlformats-officedocument.oleObject">
        <DigestMethod Algorithm="http://www.w3.org/2000/09/xmldsig#sha1"/>
        <DigestValue>Q6JDsjHxhSyzDto+FX/+v5nKhGc=</DigestValue>
      </Reference>
      <Reference URI="/ppt/embeddings/oleObject47.bin?ContentType=application/vnd.openxmlformats-officedocument.oleObject">
        <DigestMethod Algorithm="http://www.w3.org/2000/09/xmldsig#sha1"/>
        <DigestValue>wNmA2VY7WPrhAhn/qPVB7JjE4kE=</DigestValue>
      </Reference>
      <Reference URI="/ppt/embeddings/oleObject48.bin?ContentType=application/vnd.openxmlformats-officedocument.oleObject">
        <DigestMethod Algorithm="http://www.w3.org/2000/09/xmldsig#sha1"/>
        <DigestValue>dPu+zgEohXsJaybJnRg3iTzpD88=</DigestValue>
      </Reference>
      <Reference URI="/ppt/embeddings/oleObject49.bin?ContentType=application/vnd.openxmlformats-officedocument.oleObject">
        <DigestMethod Algorithm="http://www.w3.org/2000/09/xmldsig#sha1"/>
        <DigestValue>uQC7AfrZ0fvegvPkm93YCMEwokw=</DigestValue>
      </Reference>
      <Reference URI="/ppt/embeddings/oleObject5.bin?ContentType=application/vnd.openxmlformats-officedocument.oleObject">
        <DigestMethod Algorithm="http://www.w3.org/2000/09/xmldsig#sha1"/>
        <DigestValue>I/zw5jVi3Cct5eUnObMexoz/ON0=</DigestValue>
      </Reference>
      <Reference URI="/ppt/embeddings/oleObject50.bin?ContentType=application/vnd.openxmlformats-officedocument.oleObject">
        <DigestMethod Algorithm="http://www.w3.org/2000/09/xmldsig#sha1"/>
        <DigestValue>OE7d24RdvImEo5GYxAXpIG1Bjro=</DigestValue>
      </Reference>
      <Reference URI="/ppt/embeddings/oleObject51.bin?ContentType=application/vnd.openxmlformats-officedocument.oleObject">
        <DigestMethod Algorithm="http://www.w3.org/2000/09/xmldsig#sha1"/>
        <DigestValue>O9EbXu6TZ2X4Mv9vNg1NdOZXN80=</DigestValue>
      </Reference>
      <Reference URI="/ppt/embeddings/oleObject52.bin?ContentType=application/vnd.openxmlformats-officedocument.oleObject">
        <DigestMethod Algorithm="http://www.w3.org/2000/09/xmldsig#sha1"/>
        <DigestValue>4cciD2Urs9HttNogLDay2fr9+K8=</DigestValue>
      </Reference>
      <Reference URI="/ppt/embeddings/oleObject53.bin?ContentType=application/vnd.openxmlformats-officedocument.oleObject">
        <DigestMethod Algorithm="http://www.w3.org/2000/09/xmldsig#sha1"/>
        <DigestValue>Pa/4nJSiNgHEmNuEAcKkhe8C6OQ=</DigestValue>
      </Reference>
      <Reference URI="/ppt/embeddings/oleObject54.bin?ContentType=application/vnd.openxmlformats-officedocument.oleObject">
        <DigestMethod Algorithm="http://www.w3.org/2000/09/xmldsig#sha1"/>
        <DigestValue>L2bPfevJSGMlEqtHq2IOZiIFie8=</DigestValue>
      </Reference>
      <Reference URI="/ppt/embeddings/oleObject55.bin?ContentType=application/vnd.openxmlformats-officedocument.oleObject">
        <DigestMethod Algorithm="http://www.w3.org/2000/09/xmldsig#sha1"/>
        <DigestValue>PHrpfRNNA6P6zoWz63cceSzee04=</DigestValue>
      </Reference>
      <Reference URI="/ppt/embeddings/oleObject56.bin?ContentType=application/vnd.openxmlformats-officedocument.oleObject">
        <DigestMethod Algorithm="http://www.w3.org/2000/09/xmldsig#sha1"/>
        <DigestValue>orlZyskTQyxV/3AV14dsNwRjo+c=</DigestValue>
      </Reference>
      <Reference URI="/ppt/embeddings/oleObject57.bin?ContentType=application/vnd.openxmlformats-officedocument.oleObject">
        <DigestMethod Algorithm="http://www.w3.org/2000/09/xmldsig#sha1"/>
        <DigestValue>0Eoqb+8Sg2dOCwOet+5EvpaJf+o=</DigestValue>
      </Reference>
      <Reference URI="/ppt/embeddings/oleObject58.bin?ContentType=application/vnd.openxmlformats-officedocument.oleObject">
        <DigestMethod Algorithm="http://www.w3.org/2000/09/xmldsig#sha1"/>
        <DigestValue>E4N1aVrs5NUyKpcMXkZy24q7l+g=</DigestValue>
      </Reference>
      <Reference URI="/ppt/embeddings/oleObject59.bin?ContentType=application/vnd.openxmlformats-officedocument.oleObject">
        <DigestMethod Algorithm="http://www.w3.org/2000/09/xmldsig#sha1"/>
        <DigestValue>4bQaABArUPbiaSPkorQOghuN6VI=</DigestValue>
      </Reference>
      <Reference URI="/ppt/embeddings/oleObject6.bin?ContentType=application/vnd.openxmlformats-officedocument.oleObject">
        <DigestMethod Algorithm="http://www.w3.org/2000/09/xmldsig#sha1"/>
        <DigestValue>VyVhp7Id/+PGn+q3hZka/tbpacU=</DigestValue>
      </Reference>
      <Reference URI="/ppt/embeddings/oleObject60.bin?ContentType=application/vnd.openxmlformats-officedocument.oleObject">
        <DigestMethod Algorithm="http://www.w3.org/2000/09/xmldsig#sha1"/>
        <DigestValue>8ez5abD/wiXQ37BEkgdF5wrEXZw=</DigestValue>
      </Reference>
      <Reference URI="/ppt/embeddings/oleObject61.bin?ContentType=application/vnd.openxmlformats-officedocument.oleObject">
        <DigestMethod Algorithm="http://www.w3.org/2000/09/xmldsig#sha1"/>
        <DigestValue>1T/ltfUwrl0INHk2xX2DoaYp0KY=</DigestValue>
      </Reference>
      <Reference URI="/ppt/embeddings/oleObject62.bin?ContentType=application/vnd.openxmlformats-officedocument.oleObject">
        <DigestMethod Algorithm="http://www.w3.org/2000/09/xmldsig#sha1"/>
        <DigestValue>YSzG4VRMxvrXl5Q2esh7WtXEW9g=</DigestValue>
      </Reference>
      <Reference URI="/ppt/embeddings/oleObject63.bin?ContentType=application/vnd.openxmlformats-officedocument.oleObject">
        <DigestMethod Algorithm="http://www.w3.org/2000/09/xmldsig#sha1"/>
        <DigestValue>fNLJ8h5erQu/3M9yYBkGPF4G7Wo=</DigestValue>
      </Reference>
      <Reference URI="/ppt/embeddings/oleObject64.bin?ContentType=application/vnd.openxmlformats-officedocument.oleObject">
        <DigestMethod Algorithm="http://www.w3.org/2000/09/xmldsig#sha1"/>
        <DigestValue>bYzVJxS2EAy1JftWJRAnLzYy7xQ=</DigestValue>
      </Reference>
      <Reference URI="/ppt/embeddings/oleObject65.bin?ContentType=application/vnd.openxmlformats-officedocument.oleObject">
        <DigestMethod Algorithm="http://www.w3.org/2000/09/xmldsig#sha1"/>
        <DigestValue>85WqfpLJRepFMHOxMdhQvETeCSw=</DigestValue>
      </Reference>
      <Reference URI="/ppt/embeddings/oleObject66.bin?ContentType=application/vnd.openxmlformats-officedocument.oleObject">
        <DigestMethod Algorithm="http://www.w3.org/2000/09/xmldsig#sha1"/>
        <DigestValue>cZU2V9hm3Ry9Ojg453VgXxIXrNk=</DigestValue>
      </Reference>
      <Reference URI="/ppt/embeddings/oleObject67.bin?ContentType=application/vnd.openxmlformats-officedocument.oleObject">
        <DigestMethod Algorithm="http://www.w3.org/2000/09/xmldsig#sha1"/>
        <DigestValue>IPpJgoIld/J7h34j02EJVizsQD4=</DigestValue>
      </Reference>
      <Reference URI="/ppt/embeddings/oleObject68.bin?ContentType=application/vnd.openxmlformats-officedocument.oleObject">
        <DigestMethod Algorithm="http://www.w3.org/2000/09/xmldsig#sha1"/>
        <DigestValue>k8t2AXfhXTqWr4BEODfZswipULE=</DigestValue>
      </Reference>
      <Reference URI="/ppt/embeddings/oleObject69.bin?ContentType=application/vnd.openxmlformats-officedocument.oleObject">
        <DigestMethod Algorithm="http://www.w3.org/2000/09/xmldsig#sha1"/>
        <DigestValue>9tHNmrgXRQzx84TZ8igaaMHeQDI=</DigestValue>
      </Reference>
      <Reference URI="/ppt/embeddings/oleObject7.bin?ContentType=application/vnd.openxmlformats-officedocument.oleObject">
        <DigestMethod Algorithm="http://www.w3.org/2000/09/xmldsig#sha1"/>
        <DigestValue>Rw3uQpw16l1sSFUaPliuNhbUNqk=</DigestValue>
      </Reference>
      <Reference URI="/ppt/embeddings/oleObject70.bin?ContentType=application/vnd.openxmlformats-officedocument.oleObject">
        <DigestMethod Algorithm="http://www.w3.org/2000/09/xmldsig#sha1"/>
        <DigestValue>O9ZC53xDzPUMVygdFzRVfit91Xk=</DigestValue>
      </Reference>
      <Reference URI="/ppt/embeddings/oleObject71.bin?ContentType=application/vnd.openxmlformats-officedocument.oleObject">
        <DigestMethod Algorithm="http://www.w3.org/2000/09/xmldsig#sha1"/>
        <DigestValue>gD/+qnqjjDAo4SXyrpSKjt8D7Kk=</DigestValue>
      </Reference>
      <Reference URI="/ppt/embeddings/oleObject72.bin?ContentType=application/vnd.openxmlformats-officedocument.oleObject">
        <DigestMethod Algorithm="http://www.w3.org/2000/09/xmldsig#sha1"/>
        <DigestValue>Z/prYkvLsqc7TAwSKR9SieWIlB8=</DigestValue>
      </Reference>
      <Reference URI="/ppt/embeddings/oleObject73.bin?ContentType=application/vnd.openxmlformats-officedocument.oleObject">
        <DigestMethod Algorithm="http://www.w3.org/2000/09/xmldsig#sha1"/>
        <DigestValue>jdSxT02s17dZp5Ly566mqT1EF1c=</DigestValue>
      </Reference>
      <Reference URI="/ppt/embeddings/oleObject74.bin?ContentType=application/vnd.openxmlformats-officedocument.oleObject">
        <DigestMethod Algorithm="http://www.w3.org/2000/09/xmldsig#sha1"/>
        <DigestValue>o7ZgAYXQqac6oLLjPSwE1tN87Vo=</DigestValue>
      </Reference>
      <Reference URI="/ppt/embeddings/oleObject75.bin?ContentType=application/vnd.openxmlformats-officedocument.oleObject">
        <DigestMethod Algorithm="http://www.w3.org/2000/09/xmldsig#sha1"/>
        <DigestValue>nj57atPX0ysY05XXl5oAOfkWJNk=</DigestValue>
      </Reference>
      <Reference URI="/ppt/embeddings/oleObject76.bin?ContentType=application/vnd.openxmlformats-officedocument.oleObject">
        <DigestMethod Algorithm="http://www.w3.org/2000/09/xmldsig#sha1"/>
        <DigestValue>LJ7fqwtfXV2MtRRUzXiq6maul2w=</DigestValue>
      </Reference>
      <Reference URI="/ppt/embeddings/oleObject77.bin?ContentType=application/vnd.openxmlformats-officedocument.oleObject">
        <DigestMethod Algorithm="http://www.w3.org/2000/09/xmldsig#sha1"/>
        <DigestValue>HviRxNMBzEqwRJRDmNUh3kFZThg=</DigestValue>
      </Reference>
      <Reference URI="/ppt/embeddings/oleObject78.bin?ContentType=application/vnd.openxmlformats-officedocument.oleObject">
        <DigestMethod Algorithm="http://www.w3.org/2000/09/xmldsig#sha1"/>
        <DigestValue>fOdDo2N/z4Qmt9zp7T7wU+r1xuk=</DigestValue>
      </Reference>
      <Reference URI="/ppt/embeddings/oleObject79.bin?ContentType=application/vnd.openxmlformats-officedocument.oleObject">
        <DigestMethod Algorithm="http://www.w3.org/2000/09/xmldsig#sha1"/>
        <DigestValue>6Tz84fzhR0QezWllnQJ4CIGs6ls=</DigestValue>
      </Reference>
      <Reference URI="/ppt/embeddings/oleObject8.bin?ContentType=application/vnd.openxmlformats-officedocument.oleObject">
        <DigestMethod Algorithm="http://www.w3.org/2000/09/xmldsig#sha1"/>
        <DigestValue>rmyFSwl1oRMZ6J3tyMxIaJi4XWw=</DigestValue>
      </Reference>
      <Reference URI="/ppt/embeddings/oleObject80.bin?ContentType=application/vnd.openxmlformats-officedocument.oleObject">
        <DigestMethod Algorithm="http://www.w3.org/2000/09/xmldsig#sha1"/>
        <DigestValue>24K92xMtDr6Hr1HIDVOlpbMuwYw=</DigestValue>
      </Reference>
      <Reference URI="/ppt/embeddings/oleObject81.bin?ContentType=application/vnd.openxmlformats-officedocument.oleObject">
        <DigestMethod Algorithm="http://www.w3.org/2000/09/xmldsig#sha1"/>
        <DigestValue>xJUQKPw+B+hB7N4tQgY77ZmFbI8=</DigestValue>
      </Reference>
      <Reference URI="/ppt/embeddings/oleObject82.bin?ContentType=application/vnd.openxmlformats-officedocument.oleObject">
        <DigestMethod Algorithm="http://www.w3.org/2000/09/xmldsig#sha1"/>
        <DigestValue>iAkZCLuS1lIvDle4AZQpmwNFbkQ=</DigestValue>
      </Reference>
      <Reference URI="/ppt/embeddings/oleObject83.bin?ContentType=application/vnd.openxmlformats-officedocument.oleObject">
        <DigestMethod Algorithm="http://www.w3.org/2000/09/xmldsig#sha1"/>
        <DigestValue>dCXyOB9UnxwPr+FWdgircCsfRwk=</DigestValue>
      </Reference>
      <Reference URI="/ppt/embeddings/oleObject84.bin?ContentType=application/vnd.openxmlformats-officedocument.oleObject">
        <DigestMethod Algorithm="http://www.w3.org/2000/09/xmldsig#sha1"/>
        <DigestValue>KdtY5ALA0DIlGKK6VM/lqW9BB3s=</DigestValue>
      </Reference>
      <Reference URI="/ppt/embeddings/oleObject85.bin?ContentType=application/vnd.openxmlformats-officedocument.oleObject">
        <DigestMethod Algorithm="http://www.w3.org/2000/09/xmldsig#sha1"/>
        <DigestValue>SgGiE14KnmwOdV3VFAiKGCyXbdo=</DigestValue>
      </Reference>
      <Reference URI="/ppt/embeddings/oleObject86.bin?ContentType=application/vnd.openxmlformats-officedocument.oleObject">
        <DigestMethod Algorithm="http://www.w3.org/2000/09/xmldsig#sha1"/>
        <DigestValue>uqZ7HRia/fHop9KpZ/8be6dlxLA=</DigestValue>
      </Reference>
      <Reference URI="/ppt/embeddings/oleObject87.bin?ContentType=application/vnd.openxmlformats-officedocument.oleObject">
        <DigestMethod Algorithm="http://www.w3.org/2000/09/xmldsig#sha1"/>
        <DigestValue>+NxG9jqhMDv5j9+oi5wQbsj9nP0=</DigestValue>
      </Reference>
      <Reference URI="/ppt/embeddings/oleObject88.bin?ContentType=application/vnd.openxmlformats-officedocument.oleObject">
        <DigestMethod Algorithm="http://www.w3.org/2000/09/xmldsig#sha1"/>
        <DigestValue>E5W0rVurojkQy2yLZo6mMxNYpdw=</DigestValue>
      </Reference>
      <Reference URI="/ppt/embeddings/oleObject89.bin?ContentType=application/vnd.openxmlformats-officedocument.oleObject">
        <DigestMethod Algorithm="http://www.w3.org/2000/09/xmldsig#sha1"/>
        <DigestValue>TjHsmpWdLwsD/DKhq2VW7wZxerU=</DigestValue>
      </Reference>
      <Reference URI="/ppt/embeddings/oleObject9.bin?ContentType=application/vnd.openxmlformats-officedocument.oleObject">
        <DigestMethod Algorithm="http://www.w3.org/2000/09/xmldsig#sha1"/>
        <DigestValue>+QrrUxFcvgPCpbphN73xS0ng/ow=</DigestValue>
      </Reference>
      <Reference URI="/ppt/embeddings/oleObject90.bin?ContentType=application/vnd.openxmlformats-officedocument.oleObject">
        <DigestMethod Algorithm="http://www.w3.org/2000/09/xmldsig#sha1"/>
        <DigestValue>nX7akvHLb7NPzsAO/xMeIZAOVls=</DigestValue>
      </Reference>
      <Reference URI="/ppt/embeddings/oleObject91.bin?ContentType=application/vnd.openxmlformats-officedocument.oleObject">
        <DigestMethod Algorithm="http://www.w3.org/2000/09/xmldsig#sha1"/>
        <DigestValue>O0YF4Bf/Mdg7V1SdjNhlgRoHFuQ=</DigestValue>
      </Reference>
      <Reference URI="/ppt/embeddings/oleObject92.bin?ContentType=application/vnd.openxmlformats-officedocument.oleObject">
        <DigestMethod Algorithm="http://www.w3.org/2000/09/xmldsig#sha1"/>
        <DigestValue>DAu63qijkRrX6up/gAvCDnlrPJo=</DigestValue>
      </Reference>
      <Reference URI="/ppt/embeddings/oleObject93.bin?ContentType=application/vnd.openxmlformats-officedocument.oleObject">
        <DigestMethod Algorithm="http://www.w3.org/2000/09/xmldsig#sha1"/>
        <DigestValue>IorWnHVfq9zSHkSDZR/LcffkWtc=</DigestValue>
      </Reference>
      <Reference URI="/ppt/embeddings/oleObject94.bin?ContentType=application/vnd.openxmlformats-officedocument.oleObject">
        <DigestMethod Algorithm="http://www.w3.org/2000/09/xmldsig#sha1"/>
        <DigestValue>ocbrQh6C9evbfQdeaW/H+o3kE5I=</DigestValue>
      </Reference>
      <Reference URI="/ppt/embeddings/oleObject95.bin?ContentType=application/vnd.openxmlformats-officedocument.oleObject">
        <DigestMethod Algorithm="http://www.w3.org/2000/09/xmldsig#sha1"/>
        <DigestValue>u/3h1YG1fEUSWlRhhRadmYPYjHQ=</DigestValue>
      </Reference>
      <Reference URI="/ppt/embeddings/oleObject96.bin?ContentType=application/vnd.openxmlformats-officedocument.oleObject">
        <DigestMethod Algorithm="http://www.w3.org/2000/09/xmldsig#sha1"/>
        <DigestValue>5qfzIe4/NKogmIK0+BQEzTO4iuQ=</DigestValue>
      </Reference>
      <Reference URI="/ppt/embeddings/oleObject97.bin?ContentType=application/vnd.openxmlformats-officedocument.oleObject">
        <DigestMethod Algorithm="http://www.w3.org/2000/09/xmldsig#sha1"/>
        <DigestValue>10o6sgCiugzeNDv6PwUkTHzXn2k=</DigestValue>
      </Reference>
      <Reference URI="/ppt/embeddings/oleObject98.bin?ContentType=application/vnd.openxmlformats-officedocument.oleObject">
        <DigestMethod Algorithm="http://www.w3.org/2000/09/xmldsig#sha1"/>
        <DigestValue>GQRoJVxXH+ll47YvFNKs1s5jvfY=</DigestValue>
      </Reference>
      <Reference URI="/ppt/embeddings/oleObject99.bin?ContentType=application/vnd.openxmlformats-officedocument.oleObject">
        <DigestMethod Algorithm="http://www.w3.org/2000/09/xmldsig#sha1"/>
        <DigestValue>W24CqHp+nLcew4uzoZhLERgaCmI=</DigestValue>
      </Reference>
      <Reference URI="/ppt/media/image1.jpg?ContentType=image/jpeg">
        <DigestMethod Algorithm="http://www.w3.org/2000/09/xmldsig#sha1"/>
        <DigestValue>BMVbUWUuG9/Tj3kxsiTKcqG/voc=</DigestValue>
      </Reference>
      <Reference URI="/ppt/media/image10.wmf?ContentType=image/x-wmf">
        <DigestMethod Algorithm="http://www.w3.org/2000/09/xmldsig#sha1"/>
        <DigestValue>7Cr/0nf27bBwL+jprvaRPvrh2WU=</DigestValue>
      </Reference>
      <Reference URI="/ppt/media/image100.wmf?ContentType=image/x-wmf">
        <DigestMethod Algorithm="http://www.w3.org/2000/09/xmldsig#sha1"/>
        <DigestValue>vy6QoWIM9xEsk1ARQWrLx5zXkfg=</DigestValue>
      </Reference>
      <Reference URI="/ppt/media/image101.wmf?ContentType=image/x-wmf">
        <DigestMethod Algorithm="http://www.w3.org/2000/09/xmldsig#sha1"/>
        <DigestValue>SBZPS42BQH81USvUZtUXr9FwRyk=</DigestValue>
      </Reference>
      <Reference URI="/ppt/media/image102.wmf?ContentType=image/x-wmf">
        <DigestMethod Algorithm="http://www.w3.org/2000/09/xmldsig#sha1"/>
        <DigestValue>esxn5xJH7w51AdrxRydpr6DUbuY=</DigestValue>
      </Reference>
      <Reference URI="/ppt/media/image103.wmf?ContentType=image/x-wmf">
        <DigestMethod Algorithm="http://www.w3.org/2000/09/xmldsig#sha1"/>
        <DigestValue>swqJxZbY+6dXqkq0LG9dz5uS//k=</DigestValue>
      </Reference>
      <Reference URI="/ppt/media/image104.wmf?ContentType=image/x-wmf">
        <DigestMethod Algorithm="http://www.w3.org/2000/09/xmldsig#sha1"/>
        <DigestValue>EsGRApKHjTHUFLT89PQLJJ/eXPg=</DigestValue>
      </Reference>
      <Reference URI="/ppt/media/image105.wmf?ContentType=image/x-wmf">
        <DigestMethod Algorithm="http://www.w3.org/2000/09/xmldsig#sha1"/>
        <DigestValue>3loAMPjHZwH/4QanAXW6dEapnRI=</DigestValue>
      </Reference>
      <Reference URI="/ppt/media/image106.wmf?ContentType=image/x-wmf">
        <DigestMethod Algorithm="http://www.w3.org/2000/09/xmldsig#sha1"/>
        <DigestValue>DwFZJBO0dSKwMdPJ1VQxGaRwIso=</DigestValue>
      </Reference>
      <Reference URI="/ppt/media/image107.wmf?ContentType=image/x-wmf">
        <DigestMethod Algorithm="http://www.w3.org/2000/09/xmldsig#sha1"/>
        <DigestValue>9x0nyZw31r4TEoGu0wD57WwQFuM=</DigestValue>
      </Reference>
      <Reference URI="/ppt/media/image108.wmf?ContentType=image/x-wmf">
        <DigestMethod Algorithm="http://www.w3.org/2000/09/xmldsig#sha1"/>
        <DigestValue>fkWtRcKDU8rGPn9b0PISibVfzs0=</DigestValue>
      </Reference>
      <Reference URI="/ppt/media/image109.wmf?ContentType=image/x-wmf">
        <DigestMethod Algorithm="http://www.w3.org/2000/09/xmldsig#sha1"/>
        <DigestValue>4y9DuPTZWnI593Ym/ef+HhlZruQ=</DigestValue>
      </Reference>
      <Reference URI="/ppt/media/image11.wmf?ContentType=image/x-wmf">
        <DigestMethod Algorithm="http://www.w3.org/2000/09/xmldsig#sha1"/>
        <DigestValue>K+Ve9oeJW2MHf18RWFQdqk1QgxM=</DigestValue>
      </Reference>
      <Reference URI="/ppt/media/image110.wmf?ContentType=image/x-wmf">
        <DigestMethod Algorithm="http://www.w3.org/2000/09/xmldsig#sha1"/>
        <DigestValue>dZBbjQAoKSGDtikWs4wGbdVdzfU=</DigestValue>
      </Reference>
      <Reference URI="/ppt/media/image111.wmf?ContentType=image/x-wmf">
        <DigestMethod Algorithm="http://www.w3.org/2000/09/xmldsig#sha1"/>
        <DigestValue>G8BSFfEz2IYo3H2de25qEpqWyZI=</DigestValue>
      </Reference>
      <Reference URI="/ppt/media/image112.wmf?ContentType=image/x-wmf">
        <DigestMethod Algorithm="http://www.w3.org/2000/09/xmldsig#sha1"/>
        <DigestValue>9+DHvRuXjs9EyUzoH/9PH1LQoew=</DigestValue>
      </Reference>
      <Reference URI="/ppt/media/image113.wmf?ContentType=image/x-wmf">
        <DigestMethod Algorithm="http://www.w3.org/2000/09/xmldsig#sha1"/>
        <DigestValue>1u4/kHftL3cRuyRiSwbohyfMkbY=</DigestValue>
      </Reference>
      <Reference URI="/ppt/media/image114.wmf?ContentType=image/x-wmf">
        <DigestMethod Algorithm="http://www.w3.org/2000/09/xmldsig#sha1"/>
        <DigestValue>PPqoPgw4JWkJ141NcEtsDCKVyFA=</DigestValue>
      </Reference>
      <Reference URI="/ppt/media/image115.wmf?ContentType=image/x-wmf">
        <DigestMethod Algorithm="http://www.w3.org/2000/09/xmldsig#sha1"/>
        <DigestValue>c8hfR2+PsrsKoJMKInFH40k+BRw=</DigestValue>
      </Reference>
      <Reference URI="/ppt/media/image116.wmf?ContentType=image/x-wmf">
        <DigestMethod Algorithm="http://www.w3.org/2000/09/xmldsig#sha1"/>
        <DigestValue>yFj+U44RdKjCTPRgUlWS5YFMTz0=</DigestValue>
      </Reference>
      <Reference URI="/ppt/media/image117.wmf?ContentType=image/x-wmf">
        <DigestMethod Algorithm="http://www.w3.org/2000/09/xmldsig#sha1"/>
        <DigestValue>05MP7oxLgE2hHZP/dSMpNEVtKnU=</DigestValue>
      </Reference>
      <Reference URI="/ppt/media/image118.wmf?ContentType=image/x-wmf">
        <DigestMethod Algorithm="http://www.w3.org/2000/09/xmldsig#sha1"/>
        <DigestValue>g6SjxOYVYsajZCP011hvOCzxVLY=</DigestValue>
      </Reference>
      <Reference URI="/ppt/media/image119.wmf?ContentType=image/x-wmf">
        <DigestMethod Algorithm="http://www.w3.org/2000/09/xmldsig#sha1"/>
        <DigestValue>VD4CrSrv4yhPf0/rjNDF1i5HMn8=</DigestValue>
      </Reference>
      <Reference URI="/ppt/media/image12.wmf?ContentType=image/x-wmf">
        <DigestMethod Algorithm="http://www.w3.org/2000/09/xmldsig#sha1"/>
        <DigestValue>ilqpO/qGpx2RkWZBRZKj7xWSYss=</DigestValue>
      </Reference>
      <Reference URI="/ppt/media/image120.wmf?ContentType=image/x-wmf">
        <DigestMethod Algorithm="http://www.w3.org/2000/09/xmldsig#sha1"/>
        <DigestValue>/WiktH2+MuPbtfQwWcLdgtqm5vA=</DigestValue>
      </Reference>
      <Reference URI="/ppt/media/image121.wmf?ContentType=image/x-wmf">
        <DigestMethod Algorithm="http://www.w3.org/2000/09/xmldsig#sha1"/>
        <DigestValue>t8EmpemS7ew3WWaRM8iHwNy/nQA=</DigestValue>
      </Reference>
      <Reference URI="/ppt/media/image122.wmf?ContentType=image/x-wmf">
        <DigestMethod Algorithm="http://www.w3.org/2000/09/xmldsig#sha1"/>
        <DigestValue>HH5f+iDASOX5oF4a50DfEhqvja4=</DigestValue>
      </Reference>
      <Reference URI="/ppt/media/image123.wmf?ContentType=image/x-wmf">
        <DigestMethod Algorithm="http://www.w3.org/2000/09/xmldsig#sha1"/>
        <DigestValue>8x4PgNFpox4/MgXSsbBEP8CaD0U=</DigestValue>
      </Reference>
      <Reference URI="/ppt/media/image124.emf?ContentType=image/x-emf">
        <DigestMethod Algorithm="http://www.w3.org/2000/09/xmldsig#sha1"/>
        <DigestValue>StB9XaeoHg+ncRW2pWobEe6uTyo=</DigestValue>
      </Reference>
      <Reference URI="/ppt/media/image124.png?ContentType=image/png">
        <DigestMethod Algorithm="http://www.w3.org/2000/09/xmldsig#sha1"/>
        <DigestValue>H6kJqVKMzwEjrtAAWw+xcNx3aXw=</DigestValue>
      </Reference>
      <Reference URI="/ppt/media/image13.png?ContentType=image/png">
        <DigestMethod Algorithm="http://www.w3.org/2000/09/xmldsig#sha1"/>
        <DigestValue>U/rJTV8tLqEkHmlxwaNY3bM1L9k=</DigestValue>
      </Reference>
      <Reference URI="/ppt/media/image13.wmf?ContentType=image/x-wmf">
        <DigestMethod Algorithm="http://www.w3.org/2000/09/xmldsig#sha1"/>
        <DigestValue>u6pKpswlmFUpVBwXuq8GMSWv26s=</DigestValue>
      </Reference>
      <Reference URI="/ppt/media/image14.wmf?ContentType=image/x-wmf">
        <DigestMethod Algorithm="http://www.w3.org/2000/09/xmldsig#sha1"/>
        <DigestValue>MWVvM/GXGSYcxrNhl9CVVFiVUvQ=</DigestValue>
      </Reference>
      <Reference URI="/ppt/media/image15.wmf?ContentType=image/x-wmf">
        <DigestMethod Algorithm="http://www.w3.org/2000/09/xmldsig#sha1"/>
        <DigestValue>S5Ual56medRXu3cLP4gFK8m/m9M=</DigestValue>
      </Reference>
      <Reference URI="/ppt/media/image16.wmf?ContentType=image/x-wmf">
        <DigestMethod Algorithm="http://www.w3.org/2000/09/xmldsig#sha1"/>
        <DigestValue>DLLwj4SfoMMMOSqhP5q1zA6qVvQ=</DigestValue>
      </Reference>
      <Reference URI="/ppt/media/image17.wmf?ContentType=image/x-wmf">
        <DigestMethod Algorithm="http://www.w3.org/2000/09/xmldsig#sha1"/>
        <DigestValue>ZFOELEHrZiKvNxIvEdup7IhxoLw=</DigestValue>
      </Reference>
      <Reference URI="/ppt/media/image18.wmf?ContentType=image/x-wmf">
        <DigestMethod Algorithm="http://www.w3.org/2000/09/xmldsig#sha1"/>
        <DigestValue>w0IbZGe+Ix/xXZObKifRICunNvo=</DigestValue>
      </Reference>
      <Reference URI="/ppt/media/image19.wmf?ContentType=image/x-wmf">
        <DigestMethod Algorithm="http://www.w3.org/2000/09/xmldsig#sha1"/>
        <DigestValue>x29IdRdSKUkkUJHBbSE5DNReOZU=</DigestValue>
      </Reference>
      <Reference URI="/ppt/media/image2.jpg?ContentType=image/jpeg">
        <DigestMethod Algorithm="http://www.w3.org/2000/09/xmldsig#sha1"/>
        <DigestValue>Wi+oLU0+MYrsjebxfNHmYIOBYi4=</DigestValue>
      </Reference>
      <Reference URI="/ppt/media/image20.wmf?ContentType=image/x-wmf">
        <DigestMethod Algorithm="http://www.w3.org/2000/09/xmldsig#sha1"/>
        <DigestValue>CHsfjlAnIHI1qm1IV86UeH9Mnsw=</DigestValue>
      </Reference>
      <Reference URI="/ppt/media/image21.wmf?ContentType=image/x-wmf">
        <DigestMethod Algorithm="http://www.w3.org/2000/09/xmldsig#sha1"/>
        <DigestValue>Q0wi0clT7mWcyQSs0cAyZJK+PSI=</DigestValue>
      </Reference>
      <Reference URI="/ppt/media/image22.wmf?ContentType=image/x-wmf">
        <DigestMethod Algorithm="http://www.w3.org/2000/09/xmldsig#sha1"/>
        <DigestValue>+8M7aAS2C7facLa1tYhJCBGTFE4=</DigestValue>
      </Reference>
      <Reference URI="/ppt/media/image23.wmf?ContentType=image/x-wmf">
        <DigestMethod Algorithm="http://www.w3.org/2000/09/xmldsig#sha1"/>
        <DigestValue>G9VmCg5JAiO9IYY9KuYfPkPhV8E=</DigestValue>
      </Reference>
      <Reference URI="/ppt/media/image24.wmf?ContentType=image/x-wmf">
        <DigestMethod Algorithm="http://www.w3.org/2000/09/xmldsig#sha1"/>
        <DigestValue>xJGZU6YlG/E88KkYsmEtwJtWg9o=</DigestValue>
      </Reference>
      <Reference URI="/ppt/media/image25.wmf?ContentType=image/x-wmf">
        <DigestMethod Algorithm="http://www.w3.org/2000/09/xmldsig#sha1"/>
        <DigestValue>G1zcXdG+SLHScw8TLxr1zGxBRqQ=</DigestValue>
      </Reference>
      <Reference URI="/ppt/media/image26.wmf?ContentType=image/x-wmf">
        <DigestMethod Algorithm="http://www.w3.org/2000/09/xmldsig#sha1"/>
        <DigestValue>Fh8n5ZUhdWa6R4SUKZCS5Wz2H6s=</DigestValue>
      </Reference>
      <Reference URI="/ppt/media/image27.wmf?ContentType=image/x-wmf">
        <DigestMethod Algorithm="http://www.w3.org/2000/09/xmldsig#sha1"/>
        <DigestValue>hrzcVOIapHU31iq+IhdIuykDG2c=</DigestValue>
      </Reference>
      <Reference URI="/ppt/media/image28.wmf?ContentType=image/x-wmf">
        <DigestMethod Algorithm="http://www.w3.org/2000/09/xmldsig#sha1"/>
        <DigestValue>FXTRf8K2w+F9EoZt72HH2zF34o4=</DigestValue>
      </Reference>
      <Reference URI="/ppt/media/image29.wmf?ContentType=image/x-wmf">
        <DigestMethod Algorithm="http://www.w3.org/2000/09/xmldsig#sha1"/>
        <DigestValue>79ocrTZ+y4yKCKdyjFeIMtlnBx4=</DigestValue>
      </Reference>
      <Reference URI="/ppt/media/image3.jpg?ContentType=image/jpeg">
        <DigestMethod Algorithm="http://www.w3.org/2000/09/xmldsig#sha1"/>
        <DigestValue>SDqEtxPP+h/dR0dWkn+OM1bV3I8=</DigestValue>
      </Reference>
      <Reference URI="/ppt/media/image30.wmf?ContentType=image/x-wmf">
        <DigestMethod Algorithm="http://www.w3.org/2000/09/xmldsig#sha1"/>
        <DigestValue>GhqSCKWdTDq+dqr+N5MmCTGy8qM=</DigestValue>
      </Reference>
      <Reference URI="/ppt/media/image31.wmf?ContentType=image/x-wmf">
        <DigestMethod Algorithm="http://www.w3.org/2000/09/xmldsig#sha1"/>
        <DigestValue>ik19JEpUkhOkv6etyU7FCdXfPK8=</DigestValue>
      </Reference>
      <Reference URI="/ppt/media/image32.wmf?ContentType=image/x-wmf">
        <DigestMethod Algorithm="http://www.w3.org/2000/09/xmldsig#sha1"/>
        <DigestValue>PCixjofMjAGgeqd0fGVR9mQYVf0=</DigestValue>
      </Reference>
      <Reference URI="/ppt/media/image33.wmf?ContentType=image/x-wmf">
        <DigestMethod Algorithm="http://www.w3.org/2000/09/xmldsig#sha1"/>
        <DigestValue>A8yshFDadYRTwggGlka6gi72d08=</DigestValue>
      </Reference>
      <Reference URI="/ppt/media/image34.wmf?ContentType=image/x-wmf">
        <DigestMethod Algorithm="http://www.w3.org/2000/09/xmldsig#sha1"/>
        <DigestValue>Iulajrw24a8Pt/0IJk1PCA39dzQ=</DigestValue>
      </Reference>
      <Reference URI="/ppt/media/image35.wmf?ContentType=image/x-wmf">
        <DigestMethod Algorithm="http://www.w3.org/2000/09/xmldsig#sha1"/>
        <DigestValue>6jUzZjD1EdBEwQz132eppGh7z4k=</DigestValue>
      </Reference>
      <Reference URI="/ppt/media/image36.jpeg?ContentType=image/jpeg">
        <DigestMethod Algorithm="http://www.w3.org/2000/09/xmldsig#sha1"/>
        <DigestValue>7kvYrYBFlWARCk2sVa8PJ1oRask=</DigestValue>
      </Reference>
      <Reference URI="/ppt/media/image37.wmf?ContentType=image/x-wmf">
        <DigestMethod Algorithm="http://www.w3.org/2000/09/xmldsig#sha1"/>
        <DigestValue>/MI3ZtksA3gsa1qctIjURY6tP0A=</DigestValue>
      </Reference>
      <Reference URI="/ppt/media/image38.wmf?ContentType=image/x-wmf">
        <DigestMethod Algorithm="http://www.w3.org/2000/09/xmldsig#sha1"/>
        <DigestValue>Al2pgvr9mZJoh+52UhjsWvT/ZRE=</DigestValue>
      </Reference>
      <Reference URI="/ppt/media/image39.wmf?ContentType=image/x-wmf">
        <DigestMethod Algorithm="http://www.w3.org/2000/09/xmldsig#sha1"/>
        <DigestValue>qh8IBwZdNr6Wtl34EZ4UraLFkVo=</DigestValue>
      </Reference>
      <Reference URI="/ppt/media/image4.wmf?ContentType=image/x-wmf">
        <DigestMethod Algorithm="http://www.w3.org/2000/09/xmldsig#sha1"/>
        <DigestValue>7uNYQ0OutYmjUNeH3lGEhYi85iQ=</DigestValue>
      </Reference>
      <Reference URI="/ppt/media/image40.wmf?ContentType=image/x-wmf">
        <DigestMethod Algorithm="http://www.w3.org/2000/09/xmldsig#sha1"/>
        <DigestValue>imVzwtoDoToc1p/5nipTWIxVVEU=</DigestValue>
      </Reference>
      <Reference URI="/ppt/media/image41.wmf?ContentType=image/x-wmf">
        <DigestMethod Algorithm="http://www.w3.org/2000/09/xmldsig#sha1"/>
        <DigestValue>MfHB0SIhymV2ksXw/IQPRyu05ho=</DigestValue>
      </Reference>
      <Reference URI="/ppt/media/image42.wmf?ContentType=image/x-wmf">
        <DigestMethod Algorithm="http://www.w3.org/2000/09/xmldsig#sha1"/>
        <DigestValue>TvUzkLBUyMizV+E00UpcktsyKto=</DigestValue>
      </Reference>
      <Reference URI="/ppt/media/image43.wmf?ContentType=image/x-wmf">
        <DigestMethod Algorithm="http://www.w3.org/2000/09/xmldsig#sha1"/>
        <DigestValue>KRSHCdOTMaosXoVr/huWEVuKVDw=</DigestValue>
      </Reference>
      <Reference URI="/ppt/media/image44.wmf?ContentType=image/x-wmf">
        <DigestMethod Algorithm="http://www.w3.org/2000/09/xmldsig#sha1"/>
        <DigestValue>vEyHwnUZZ1Kt4nmZOf/Nnf+P694=</DigestValue>
      </Reference>
      <Reference URI="/ppt/media/image45.wmf?ContentType=image/x-wmf">
        <DigestMethod Algorithm="http://www.w3.org/2000/09/xmldsig#sha1"/>
        <DigestValue>cjj/fES1C2+OfYMcdny6s1/ZZzM=</DigestValue>
      </Reference>
      <Reference URI="/ppt/media/image46.wmf?ContentType=image/x-wmf">
        <DigestMethod Algorithm="http://www.w3.org/2000/09/xmldsig#sha1"/>
        <DigestValue>0ugEtY5M+Hrj4C7DmjlWokeDyCM=</DigestValue>
      </Reference>
      <Reference URI="/ppt/media/image47.wmf?ContentType=image/x-wmf">
        <DigestMethod Algorithm="http://www.w3.org/2000/09/xmldsig#sha1"/>
        <DigestValue>zuwsUUiFJ7vwKap/VCwcRQu4GRY=</DigestValue>
      </Reference>
      <Reference URI="/ppt/media/image48.wmf?ContentType=image/x-wmf">
        <DigestMethod Algorithm="http://www.w3.org/2000/09/xmldsig#sha1"/>
        <DigestValue>N5NhjjjmO5myv/zxeCcXOhtLLqg=</DigestValue>
      </Reference>
      <Reference URI="/ppt/media/image49.wmf?ContentType=image/x-wmf">
        <DigestMethod Algorithm="http://www.w3.org/2000/09/xmldsig#sha1"/>
        <DigestValue>5V/bczNNHcI5GVtzyXaKr6cQeao=</DigestValue>
      </Reference>
      <Reference URI="/ppt/media/image5.wmf?ContentType=image/x-wmf">
        <DigestMethod Algorithm="http://www.w3.org/2000/09/xmldsig#sha1"/>
        <DigestValue>5AcbFvzaSqPVOoaCU5pJifxJz4s=</DigestValue>
      </Reference>
      <Reference URI="/ppt/media/image50.wmf?ContentType=image/x-wmf">
        <DigestMethod Algorithm="http://www.w3.org/2000/09/xmldsig#sha1"/>
        <DigestValue>WQWuCtVKThUUJzs+rxRfFcwgBTk=</DigestValue>
      </Reference>
      <Reference URI="/ppt/media/image51.wmf?ContentType=image/x-wmf">
        <DigestMethod Algorithm="http://www.w3.org/2000/09/xmldsig#sha1"/>
        <DigestValue>EDCbPJCKSVywSb9gCCrAD2z7nDU=</DigestValue>
      </Reference>
      <Reference URI="/ppt/media/image52.wmf?ContentType=image/x-wmf">
        <DigestMethod Algorithm="http://www.w3.org/2000/09/xmldsig#sha1"/>
        <DigestValue>ypDjQPkXjOvEsXT3AjokKIRlJzQ=</DigestValue>
      </Reference>
      <Reference URI="/ppt/media/image53.wmf?ContentType=image/x-wmf">
        <DigestMethod Algorithm="http://www.w3.org/2000/09/xmldsig#sha1"/>
        <DigestValue>Uwjcc2JDXluqYFbBTswlfnFABy8=</DigestValue>
      </Reference>
      <Reference URI="/ppt/media/image54.wmf?ContentType=image/x-wmf">
        <DigestMethod Algorithm="http://www.w3.org/2000/09/xmldsig#sha1"/>
        <DigestValue>iCIZhaxv/7HxuM0o+sndOjFe02I=</DigestValue>
      </Reference>
      <Reference URI="/ppt/media/image55.wmf?ContentType=image/x-wmf">
        <DigestMethod Algorithm="http://www.w3.org/2000/09/xmldsig#sha1"/>
        <DigestValue>42EC6CNJSMB4c/dkRMpG8SUFelI=</DigestValue>
      </Reference>
      <Reference URI="/ppt/media/image56.wmf?ContentType=image/x-wmf">
        <DigestMethod Algorithm="http://www.w3.org/2000/09/xmldsig#sha1"/>
        <DigestValue>lPTOxADBUU9Vyd9SrN/A+5KKiIM=</DigestValue>
      </Reference>
      <Reference URI="/ppt/media/image57.wmf?ContentType=image/x-wmf">
        <DigestMethod Algorithm="http://www.w3.org/2000/09/xmldsig#sha1"/>
        <DigestValue>EnOAHjxennIRkmyPZUrCIVz1LDA=</DigestValue>
      </Reference>
      <Reference URI="/ppt/media/image58.wmf?ContentType=image/x-wmf">
        <DigestMethod Algorithm="http://www.w3.org/2000/09/xmldsig#sha1"/>
        <DigestValue>rJniTe6rUqk/KLn41WrUm95cU/0=</DigestValue>
      </Reference>
      <Reference URI="/ppt/media/image59.wmf?ContentType=image/x-wmf">
        <DigestMethod Algorithm="http://www.w3.org/2000/09/xmldsig#sha1"/>
        <DigestValue>GG+Dn6afNFsDnGQXX3kZmnB2F8k=</DigestValue>
      </Reference>
      <Reference URI="/ppt/media/image6.wmf?ContentType=image/x-wmf">
        <DigestMethod Algorithm="http://www.w3.org/2000/09/xmldsig#sha1"/>
        <DigestValue>pNL01d8OcIfP15MpxgHIrY2pI+Q=</DigestValue>
      </Reference>
      <Reference URI="/ppt/media/image60.wmf?ContentType=image/x-wmf">
        <DigestMethod Algorithm="http://www.w3.org/2000/09/xmldsig#sha1"/>
        <DigestValue>JSqLI9zoKEX3Wmb5LO9fRn3M7yY=</DigestValue>
      </Reference>
      <Reference URI="/ppt/media/image61.wmf?ContentType=image/x-wmf">
        <DigestMethod Algorithm="http://www.w3.org/2000/09/xmldsig#sha1"/>
        <DigestValue>c13i7bhMZFOdlj4KRLvgRez6kgk=</DigestValue>
      </Reference>
      <Reference URI="/ppt/media/image62.wmf?ContentType=image/x-wmf">
        <DigestMethod Algorithm="http://www.w3.org/2000/09/xmldsig#sha1"/>
        <DigestValue>M8LM4+8m9MXjeeE33qK5xYvgzKQ=</DigestValue>
      </Reference>
      <Reference URI="/ppt/media/image63.wmf?ContentType=image/x-wmf">
        <DigestMethod Algorithm="http://www.w3.org/2000/09/xmldsig#sha1"/>
        <DigestValue>wdrvLQdikfryCF3AQRyO5Po2Mys=</DigestValue>
      </Reference>
      <Reference URI="/ppt/media/image64.wmf?ContentType=image/x-wmf">
        <DigestMethod Algorithm="http://www.w3.org/2000/09/xmldsig#sha1"/>
        <DigestValue>TCP5vCckDB8mNm1xbz9R7pQNik0=</DigestValue>
      </Reference>
      <Reference URI="/ppt/media/image65.wmf?ContentType=image/x-wmf">
        <DigestMethod Algorithm="http://www.w3.org/2000/09/xmldsig#sha1"/>
        <DigestValue>RJ9aSnBo8qJJpGCusKDGksW/P+E=</DigestValue>
      </Reference>
      <Reference URI="/ppt/media/image66.wmf?ContentType=image/x-wmf">
        <DigestMethod Algorithm="http://www.w3.org/2000/09/xmldsig#sha1"/>
        <DigestValue>TqE5p/mdXtbl8PFwAyf+uuEg5wE=</DigestValue>
      </Reference>
      <Reference URI="/ppt/media/image67.wmf?ContentType=image/x-wmf">
        <DigestMethod Algorithm="http://www.w3.org/2000/09/xmldsig#sha1"/>
        <DigestValue>cHHrcNQk7/5rg6fDvbWH6ZcTk4s=</DigestValue>
      </Reference>
      <Reference URI="/ppt/media/image68.wmf?ContentType=image/x-wmf">
        <DigestMethod Algorithm="http://www.w3.org/2000/09/xmldsig#sha1"/>
        <DigestValue>neDGmjFgEwTE99/CcwXcISrwtPk=</DigestValue>
      </Reference>
      <Reference URI="/ppt/media/image69.wmf?ContentType=image/x-wmf">
        <DigestMethod Algorithm="http://www.w3.org/2000/09/xmldsig#sha1"/>
        <DigestValue>4ekTjE75n/twRC2kW77avqy1L8I=</DigestValue>
      </Reference>
      <Reference URI="/ppt/media/image7.wmf?ContentType=image/x-wmf">
        <DigestMethod Algorithm="http://www.w3.org/2000/09/xmldsig#sha1"/>
        <DigestValue>UFCAXzb8bpKkIMKLq8HTH+Jlik4=</DigestValue>
      </Reference>
      <Reference URI="/ppt/media/image70.wmf?ContentType=image/x-wmf">
        <DigestMethod Algorithm="http://www.w3.org/2000/09/xmldsig#sha1"/>
        <DigestValue>Q3yH6zQ6eEmfYSxW/QHUdvbte8M=</DigestValue>
      </Reference>
      <Reference URI="/ppt/media/image71.wmf?ContentType=image/x-wmf">
        <DigestMethod Algorithm="http://www.w3.org/2000/09/xmldsig#sha1"/>
        <DigestValue>df+iyUyb/Ht08BfuCi6/modFiag=</DigestValue>
      </Reference>
      <Reference URI="/ppt/media/image72.wmf?ContentType=image/x-wmf">
        <DigestMethod Algorithm="http://www.w3.org/2000/09/xmldsig#sha1"/>
        <DigestValue>nhvmGMEo9wZcYeHsAjT14JoYc/E=</DigestValue>
      </Reference>
      <Reference URI="/ppt/media/image73.wmf?ContentType=image/x-wmf">
        <DigestMethod Algorithm="http://www.w3.org/2000/09/xmldsig#sha1"/>
        <DigestValue>fnBTbWGVKMyjlEMzy0FPi8U3JVo=</DigestValue>
      </Reference>
      <Reference URI="/ppt/media/image74.wmf?ContentType=image/x-wmf">
        <DigestMethod Algorithm="http://www.w3.org/2000/09/xmldsig#sha1"/>
        <DigestValue>GTabPRTYpJMixyQST6ygiLmTUTk=</DigestValue>
      </Reference>
      <Reference URI="/ppt/media/image75.wmf?ContentType=image/x-wmf">
        <DigestMethod Algorithm="http://www.w3.org/2000/09/xmldsig#sha1"/>
        <DigestValue>6iJZkJ2Vr+kjaNHx9pR+6ZncTM8=</DigestValue>
      </Reference>
      <Reference URI="/ppt/media/image76.wmf?ContentType=image/x-wmf">
        <DigestMethod Algorithm="http://www.w3.org/2000/09/xmldsig#sha1"/>
        <DigestValue>mVOMtO91M3lSi5+KWypkjKMcreA=</DigestValue>
      </Reference>
      <Reference URI="/ppt/media/image77.wmf?ContentType=image/x-wmf">
        <DigestMethod Algorithm="http://www.w3.org/2000/09/xmldsig#sha1"/>
        <DigestValue>GWrgVdcT5kNuORIEYoe1bDJbUb8=</DigestValue>
      </Reference>
      <Reference URI="/ppt/media/image78.wmf?ContentType=image/x-wmf">
        <DigestMethod Algorithm="http://www.w3.org/2000/09/xmldsig#sha1"/>
        <DigestValue>3/k02jpP6hAKIEtsetqMcIXTaOs=</DigestValue>
      </Reference>
      <Reference URI="/ppt/media/image79.wmf?ContentType=image/x-wmf">
        <DigestMethod Algorithm="http://www.w3.org/2000/09/xmldsig#sha1"/>
        <DigestValue>5o55L1ITPZ3uQBttVTdD066FxBE=</DigestValue>
      </Reference>
      <Reference URI="/ppt/media/image8.wmf?ContentType=image/x-wmf">
        <DigestMethod Algorithm="http://www.w3.org/2000/09/xmldsig#sha1"/>
        <DigestValue>BeRxaYQ/p1UaSFMMLzLM4vlw900=</DigestValue>
      </Reference>
      <Reference URI="/ppt/media/image80.wmf?ContentType=image/x-wmf">
        <DigestMethod Algorithm="http://www.w3.org/2000/09/xmldsig#sha1"/>
        <DigestValue>plCEfxpexKiFyaaU8QiD1DpKiVg=</DigestValue>
      </Reference>
      <Reference URI="/ppt/media/image81.wmf?ContentType=image/x-wmf">
        <DigestMethod Algorithm="http://www.w3.org/2000/09/xmldsig#sha1"/>
        <DigestValue>1krGb3SPXBYGA4jBhpHuKcgSO5Q=</DigestValue>
      </Reference>
      <Reference URI="/ppt/media/image82.wmf?ContentType=image/x-wmf">
        <DigestMethod Algorithm="http://www.w3.org/2000/09/xmldsig#sha1"/>
        <DigestValue>WIaehS/bIqLtbTsU4bAh41VM9ic=</DigestValue>
      </Reference>
      <Reference URI="/ppt/media/image83.wmf?ContentType=image/x-wmf">
        <DigestMethod Algorithm="http://www.w3.org/2000/09/xmldsig#sha1"/>
        <DigestValue>Bg1RGUdF4Xb5R4XvKel20hpMpXQ=</DigestValue>
      </Reference>
      <Reference URI="/ppt/media/image84.wmf?ContentType=image/x-wmf">
        <DigestMethod Algorithm="http://www.w3.org/2000/09/xmldsig#sha1"/>
        <DigestValue>ln0FOx9MsAHkl2y+GyqckFy80VA=</DigestValue>
      </Reference>
      <Reference URI="/ppt/media/image85.wmf?ContentType=image/x-wmf">
        <DigestMethod Algorithm="http://www.w3.org/2000/09/xmldsig#sha1"/>
        <DigestValue>qSnggI87UTW2a7Ulep6F1kRCNjA=</DigestValue>
      </Reference>
      <Reference URI="/ppt/media/image86.wmf?ContentType=image/x-wmf">
        <DigestMethod Algorithm="http://www.w3.org/2000/09/xmldsig#sha1"/>
        <DigestValue>jytBDd9p8fdCJzH/QKCOq3DJuUw=</DigestValue>
      </Reference>
      <Reference URI="/ppt/media/image87.wmf?ContentType=image/x-wmf">
        <DigestMethod Algorithm="http://www.w3.org/2000/09/xmldsig#sha1"/>
        <DigestValue>2hSmAYJQ9vE9RqoOimu9jl1oGvM=</DigestValue>
      </Reference>
      <Reference URI="/ppt/media/image88.wmf?ContentType=image/x-wmf">
        <DigestMethod Algorithm="http://www.w3.org/2000/09/xmldsig#sha1"/>
        <DigestValue>fWxPUWGCLlTAs+ajG5kTtgd/iXk=</DigestValue>
      </Reference>
      <Reference URI="/ppt/media/image89.wmf?ContentType=image/x-wmf">
        <DigestMethod Algorithm="http://www.w3.org/2000/09/xmldsig#sha1"/>
        <DigestValue>YOMVB9eZCnhiWFHqP86LZksvlU0=</DigestValue>
      </Reference>
      <Reference URI="/ppt/media/image9.wmf?ContentType=image/x-wmf">
        <DigestMethod Algorithm="http://www.w3.org/2000/09/xmldsig#sha1"/>
        <DigestValue>nd5FnFm+gOc4JOIqWA2M7RPJL7M=</DigestValue>
      </Reference>
      <Reference URI="/ppt/media/image90.wmf?ContentType=image/x-wmf">
        <DigestMethod Algorithm="http://www.w3.org/2000/09/xmldsig#sha1"/>
        <DigestValue>jsN0aV/IYewmZs+rT7Rg9vcl3u0=</DigestValue>
      </Reference>
      <Reference URI="/ppt/media/image91.wmf?ContentType=image/x-wmf">
        <DigestMethod Algorithm="http://www.w3.org/2000/09/xmldsig#sha1"/>
        <DigestValue>wIb8vWfM1Kx6X3ba+9d7R1Id8UM=</DigestValue>
      </Reference>
      <Reference URI="/ppt/media/image92.wmf?ContentType=image/x-wmf">
        <DigestMethod Algorithm="http://www.w3.org/2000/09/xmldsig#sha1"/>
        <DigestValue>kGSa+z2ACC3Lipwtbtd8a+/ESpU=</DigestValue>
      </Reference>
      <Reference URI="/ppt/media/image93.wmf?ContentType=image/x-wmf">
        <DigestMethod Algorithm="http://www.w3.org/2000/09/xmldsig#sha1"/>
        <DigestValue>JOq85KnRpVF/uaOqiKO4bRcj0VA=</DigestValue>
      </Reference>
      <Reference URI="/ppt/media/image94.wmf?ContentType=image/x-wmf">
        <DigestMethod Algorithm="http://www.w3.org/2000/09/xmldsig#sha1"/>
        <DigestValue>gK1jdd5kOOCvMjibc54Na+mE8Ik=</DigestValue>
      </Reference>
      <Reference URI="/ppt/media/image95.wmf?ContentType=image/x-wmf">
        <DigestMethod Algorithm="http://www.w3.org/2000/09/xmldsig#sha1"/>
        <DigestValue>965i3sXtZRWE7XqbrfMK+shAc3A=</DigestValue>
      </Reference>
      <Reference URI="/ppt/media/image96.wmf?ContentType=image/x-wmf">
        <DigestMethod Algorithm="http://www.w3.org/2000/09/xmldsig#sha1"/>
        <DigestValue>Ge2Xh8ncilOkxeEMLPTS27JvdzA=</DigestValue>
      </Reference>
      <Reference URI="/ppt/media/image97.wmf?ContentType=image/x-wmf">
        <DigestMethod Algorithm="http://www.w3.org/2000/09/xmldsig#sha1"/>
        <DigestValue>aCLLHdlUdqcR4gWHzc22fmqyGRs=</DigestValue>
      </Reference>
      <Reference URI="/ppt/media/image98.wmf?ContentType=image/x-wmf">
        <DigestMethod Algorithm="http://www.w3.org/2000/09/xmldsig#sha1"/>
        <DigestValue>Q1Hbm33V/6hduqbCvRw0nQGZugU=</DigestValue>
      </Reference>
      <Reference URI="/ppt/media/image99.wmf?ContentType=image/x-wmf">
        <DigestMethod Algorithm="http://www.w3.org/2000/09/xmldsig#sha1"/>
        <DigestValue>sSCgBYqlrJUf+LqNQmVLPkEtDm4=</DigestValue>
      </Reference>
      <Reference URI="/ppt/presentation.xml?ContentType=application/vnd.openxmlformats-officedocument.presentationml.presentation.main+xml">
        <DigestMethod Algorithm="http://www.w3.org/2000/09/xmldsig#sha1"/>
        <DigestValue>CI5qK+WmoEDrmc1c95hhJNjq4N4=</DigestValue>
      </Reference>
      <Reference URI="/ppt/presProps.xml?ContentType=application/vnd.openxmlformats-officedocument.presentationml.presProps+xml">
        <DigestMethod Algorithm="http://www.w3.org/2000/09/xmldsig#sha1"/>
        <DigestValue>3s4a/VnZ2wORmjtu9VXw6VW70Xw=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3Y2qbe4SyViV4w4EVTTCm2Dw8Go=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dYByJLKRFpilzHfDpCCztlNdVng=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QsH69bocS3AV0KATb+o9BZ1MTrA=</DigestValue>
      </Reference>
      <Reference URI="/ppt/slideLayouts/slideLayout1.xml?ContentType=application/vnd.openxmlformats-officedocument.presentationml.slideLayout+xml">
        <DigestMethod Algorithm="http://www.w3.org/2000/09/xmldsig#sha1"/>
        <DigestValue>sn+jMyaF+VXA0pcBg++eXxZJJeY=</DigestValue>
      </Reference>
      <Reference URI="/ppt/slideLayouts/slideLayout2.xml?ContentType=application/vnd.openxmlformats-officedocument.presentationml.slideLayout+xml">
        <DigestMethod Algorithm="http://www.w3.org/2000/09/xmldsig#sha1"/>
        <DigestValue>RbApHMYDUadfLPKb+LdMMVJAtjE=</DigestValue>
      </Reference>
      <Reference URI="/ppt/slideLayouts/slideLayout3.xml?ContentType=application/vnd.openxmlformats-officedocument.presentationml.slideLayout+xml">
        <DigestMethod Algorithm="http://www.w3.org/2000/09/xmldsig#sha1"/>
        <DigestValue>AVNLY17qMCP+pwcV/AAbdcnnQIw=</DigestValue>
      </Reference>
      <Reference URI="/ppt/slideLayouts/slideLayout4.xml?ContentType=application/vnd.openxmlformats-officedocument.presentationml.slideLayout+xml">
        <DigestMethod Algorithm="http://www.w3.org/2000/09/xmldsig#sha1"/>
        <DigestValue>TPXRC9yhO+xxsfjU9GCt1HWGBrY=</DigestValue>
      </Reference>
      <Reference URI="/ppt/slideLayouts/slideLayout5.xml?ContentType=application/vnd.openxmlformats-officedocument.presentationml.slideLayout+xml">
        <DigestMethod Algorithm="http://www.w3.org/2000/09/xmldsig#sha1"/>
        <DigestValue>/4YkUWuzOmg9nOnczHhbAvlHYq4=</DigestValue>
      </Reference>
      <Reference URI="/ppt/slideLayouts/slideLayout6.xml?ContentType=application/vnd.openxmlformats-officedocument.presentationml.slideLayout+xml">
        <DigestMethod Algorithm="http://www.w3.org/2000/09/xmldsig#sha1"/>
        <DigestValue>vIimZXpFnhqp5cG4bH/U9D89Qlo=</DigestValue>
      </Reference>
      <Reference URI="/ppt/slideLayouts/slideLayout7.xml?ContentType=application/vnd.openxmlformats-officedocument.presentationml.slideLayout+xml">
        <DigestMethod Algorithm="http://www.w3.org/2000/09/xmldsig#sha1"/>
        <DigestValue>0L47OEvk/we6v8Dw/MFRPT889FY=</DigestValue>
      </Reference>
      <Reference URI="/ppt/slideLayouts/slideLayout8.xml?ContentType=application/vnd.openxmlformats-officedocument.presentationml.slideLayout+xml">
        <DigestMethod Algorithm="http://www.w3.org/2000/09/xmldsig#sha1"/>
        <DigestValue>yWi05O/v5jC560huLgdec6cXhQ4=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00nvi4KfRp/JvSbUALPuonpN7Ak=</DigestValue>
      </Reference>
      <Reference URI="/ppt/slideMasters/slideMaster1.xml?ContentType=application/vnd.openxmlformats-officedocument.presentationml.slideMaster+xml">
        <DigestMethod Algorithm="http://www.w3.org/2000/09/xmldsig#sha1"/>
        <DigestValue>kknIHJoQk+jg5uy/0uTp4u7DdHk=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Y4xwN4sffvEqfZ8Jv9at7OGSPhE=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slhYdG7OMXZHMnPZjH8Xx8RlxLs=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rKCiiTr8wfynESjzo7zAvdsALAo=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scSbGP+mmlHq7mzxO4IdfW4907Y=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ClewwsyHsbKKGGByzGhflB1yGDM=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PhDo4rXXBmPngTOs6O1V7wLprhw=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DnDvyjRJiJC2W65gkooWvN0Y2VE=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Fox6NFVWe7kZoh3n68rbaTjl6dA=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0qtIkvz203kBl0JMrbXTEhLYb5Y=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ecmHrQf95rsmwXrQ7y7H+eRCajg=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</Transform>
          <Transform Algorithm="http://www.w3.org/TR/2001/REC-xml-c14n-20010315"/>
        </Transforms>
        <DigestMethod Algorithm="http://www.w3.org/2000/09/xmldsig#sha1"/>
        <DigestValue>5Z77XDbXXptr9Wwxu7pEKBg8yEM=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S5ubhPEhhA8nIITINiF7F9hmtIU=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bk8i7ovOejiOf+x6zUAbU0ZVyrE=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0/09/xmldsig#sha1"/>
        <DigestValue>ZxcGHt+gP2Bid+mspDvgzO5nww0=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0/09/xmldsig#sha1"/>
        <DigestValue>CROvNkpkYdwkHCkxURP2LlMrekU=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0/09/xmldsig#sha1"/>
        <DigestValue>ZrqiKG+BJLewO2NzOieTj7Cpw9o=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</Transform>
          <Transform Algorithm="http://www.w3.org/TR/2001/REC-xml-c14n-20010315"/>
        </Transforms>
        <DigestMethod Algorithm="http://www.w3.org/2000/09/xmldsig#sha1"/>
        <DigestValue>heKrtpwkhOUnGRcD2YMLTWnltFE=</DigestValue>
      </Reference>
      <Reference URI="/ppt/slides/_rels/slide4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ta8UsxLrFZ0a3tYHIf6ndvSirzo=</DigestValue>
      </Reference>
      <Reference URI="/ppt/slides/_rels/slide5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</Transform>
          <Transform Algorithm="http://www.w3.org/TR/2001/REC-xml-c14n-20010315"/>
        </Transforms>
        <DigestMethod Algorithm="http://www.w3.org/2000/09/xmldsig#sha1"/>
        <DigestValue>L6RKxermbmlnVZ5ZRNKYTtButXw=</DigestValue>
      </Reference>
      <Reference URI="/ppt/slides/_rels/slide5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</Transform>
          <Transform Algorithm="http://www.w3.org/TR/2001/REC-xml-c14n-20010315"/>
        </Transforms>
        <DigestMethod Algorithm="http://www.w3.org/2000/09/xmldsig#sha1"/>
        <DigestValue>7hd5iqbbwWjq3vXa7TYS6bW6JGU=</DigestValue>
      </Reference>
      <Reference URI="/ppt/slides/_rels/slide5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</Transform>
          <Transform Algorithm="http://www.w3.org/TR/2001/REC-xml-c14n-20010315"/>
        </Transforms>
        <DigestMethod Algorithm="http://www.w3.org/2000/09/xmldsig#sha1"/>
        <DigestValue>FXD8C4lJbq4k561EHwc1V+iHKts=</DigestValue>
      </Reference>
      <Reference URI="/ppt/slides/_rels/slide5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0/09/xmldsig#sha1"/>
        <DigestValue>1nBWklr3OBCiOPJ3c5oEBB1Lv20=</DigestValue>
      </Reference>
      <Reference URI="/ppt/slides/_rels/slide5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0/09/xmldsig#sha1"/>
        <DigestValue>c9S1g5vJZtbPoG2kiiWaOG1tNqQ=</DigestValue>
      </Reference>
      <Reference URI="/ppt/slides/_rels/slide5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0/09/xmldsig#sha1"/>
        <DigestValue>BmMrBZ9Tik06TpEkmpugF+iShcE=</DigestValue>
      </Reference>
      <Reference URI="/ppt/slides/_rels/slide5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</Transform>
          <Transform Algorithm="http://www.w3.org/TR/2001/REC-xml-c14n-20010315"/>
        </Transforms>
        <DigestMethod Algorithm="http://www.w3.org/2000/09/xmldsig#sha1"/>
        <DigestValue>89DHBq5M4oNXeP45IJi8NyLzDDw=</DigestValue>
      </Reference>
      <Reference URI="/ppt/slides/_rels/slide5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0/09/xmldsig#sha1"/>
        <DigestValue>LSpJGQkKsO67l5sJk3Kby10FU8w=</DigestValue>
      </Reference>
      <Reference URI="/ppt/slides/_rels/slide5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5EVJBzYvkXdMFwg6zcn038dhG18=</DigestValue>
      </Reference>
      <Reference URI="/ppt/slides/_rels/slide5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i6BdFGME2v7ldFOr8lAxr8oh8y4=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6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</Transform>
          <Transform Algorithm="http://www.w3.org/TR/2001/REC-xml-c14n-20010315"/>
        </Transforms>
        <DigestMethod Algorithm="http://www.w3.org/2000/09/xmldsig#sha1"/>
        <DigestValue>GSmNVTKgpmdPeGBMI6pl+XUSxjM=</DigestValue>
      </Reference>
      <Reference URI="/ppt/slides/_rels/slide6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0/09/xmldsig#sha1"/>
        <DigestValue>PShG2aWEbgvyH6peYFXbwlekkro=</DigestValue>
      </Reference>
      <Reference URI="/ppt/slides/_rels/slide6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6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kC5RT6oo/Zwv4L/mUcvmqyx19OI=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0/09/xmldsig#sha1"/>
        <DigestValue>DUlQoRcBVIuEnq/F93cX8Vi0Qck=</DigestValue>
      </Reference>
      <Reference URI="/ppt/slides/slide1.xml?ContentType=application/vnd.openxmlformats-officedocument.presentationml.slide+xml">
        <DigestMethod Algorithm="http://www.w3.org/2000/09/xmldsig#sha1"/>
        <DigestValue>TLWm1f+Y9V5cFO48a5rr85uBeHk=</DigestValue>
      </Reference>
      <Reference URI="/ppt/slides/slide10.xml?ContentType=application/vnd.openxmlformats-officedocument.presentationml.slide+xml">
        <DigestMethod Algorithm="http://www.w3.org/2000/09/xmldsig#sha1"/>
        <DigestValue>fdcx/mOENdzVAfQSb166m0cmeNk=</DigestValue>
      </Reference>
      <Reference URI="/ppt/slides/slide11.xml?ContentType=application/vnd.openxmlformats-officedocument.presentationml.slide+xml">
        <DigestMethod Algorithm="http://www.w3.org/2000/09/xmldsig#sha1"/>
        <DigestValue>sBqotDFyPVbbISctqywUtbw8zpA=</DigestValue>
      </Reference>
      <Reference URI="/ppt/slides/slide12.xml?ContentType=application/vnd.openxmlformats-officedocument.presentationml.slide+xml">
        <DigestMethod Algorithm="http://www.w3.org/2000/09/xmldsig#sha1"/>
        <DigestValue>z+juk41hsY/6kRSOclEOFuKZfPA=</DigestValue>
      </Reference>
      <Reference URI="/ppt/slides/slide13.xml?ContentType=application/vnd.openxmlformats-officedocument.presentationml.slide+xml">
        <DigestMethod Algorithm="http://www.w3.org/2000/09/xmldsig#sha1"/>
        <DigestValue>hQYoCmAYsYSBM10cz6wC9EVVQ1I=</DigestValue>
      </Reference>
      <Reference URI="/ppt/slides/slide14.xml?ContentType=application/vnd.openxmlformats-officedocument.presentationml.slide+xml">
        <DigestMethod Algorithm="http://www.w3.org/2000/09/xmldsig#sha1"/>
        <DigestValue>qIv3FNI+Ld5b2zeQukehwXNHBmQ=</DigestValue>
      </Reference>
      <Reference URI="/ppt/slides/slide15.xml?ContentType=application/vnd.openxmlformats-officedocument.presentationml.slide+xml">
        <DigestMethod Algorithm="http://www.w3.org/2000/09/xmldsig#sha1"/>
        <DigestValue>sjE9CPtbJIJnrzwTyl0XnhP+KLE=</DigestValue>
      </Reference>
      <Reference URI="/ppt/slides/slide16.xml?ContentType=application/vnd.openxmlformats-officedocument.presentationml.slide+xml">
        <DigestMethod Algorithm="http://www.w3.org/2000/09/xmldsig#sha1"/>
        <DigestValue>c31oprFwAljDN8d3rY26Z6hDJIQ=</DigestValue>
      </Reference>
      <Reference URI="/ppt/slides/slide17.xml?ContentType=application/vnd.openxmlformats-officedocument.presentationml.slide+xml">
        <DigestMethod Algorithm="http://www.w3.org/2000/09/xmldsig#sha1"/>
        <DigestValue>tf6yUsy31OmBSAhUtrzuz+u2j2Q=</DigestValue>
      </Reference>
      <Reference URI="/ppt/slides/slide18.xml?ContentType=application/vnd.openxmlformats-officedocument.presentationml.slide+xml">
        <DigestMethod Algorithm="http://www.w3.org/2000/09/xmldsig#sha1"/>
        <DigestValue>SN7QggMEaSpXmBl491Gfr0cULeA=</DigestValue>
      </Reference>
      <Reference URI="/ppt/slides/slide19.xml?ContentType=application/vnd.openxmlformats-officedocument.presentationml.slide+xml">
        <DigestMethod Algorithm="http://www.w3.org/2000/09/xmldsig#sha1"/>
        <DigestValue>J98cdc581yxbRVHsZ269S6Et61w=</DigestValue>
      </Reference>
      <Reference URI="/ppt/slides/slide2.xml?ContentType=application/vnd.openxmlformats-officedocument.presentationml.slide+xml">
        <DigestMethod Algorithm="http://www.w3.org/2000/09/xmldsig#sha1"/>
        <DigestValue>rgb3lvwsHRg+QCT3u1JfTofKFWQ=</DigestValue>
      </Reference>
      <Reference URI="/ppt/slides/slide20.xml?ContentType=application/vnd.openxmlformats-officedocument.presentationml.slide+xml">
        <DigestMethod Algorithm="http://www.w3.org/2000/09/xmldsig#sha1"/>
        <DigestValue>EYrgJCbnSoOSYWOR4zIYyFbW8ac=</DigestValue>
      </Reference>
      <Reference URI="/ppt/slides/slide21.xml?ContentType=application/vnd.openxmlformats-officedocument.presentationml.slide+xml">
        <DigestMethod Algorithm="http://www.w3.org/2000/09/xmldsig#sha1"/>
        <DigestValue>eq0z58oB1mX71+mmYfvkObxcSKE=</DigestValue>
      </Reference>
      <Reference URI="/ppt/slides/slide22.xml?ContentType=application/vnd.openxmlformats-officedocument.presentationml.slide+xml">
        <DigestMethod Algorithm="http://www.w3.org/2000/09/xmldsig#sha1"/>
        <DigestValue>p37wXFt8IK73ngKysmAmQc2QEvw=</DigestValue>
      </Reference>
      <Reference URI="/ppt/slides/slide23.xml?ContentType=application/vnd.openxmlformats-officedocument.presentationml.slide+xml">
        <DigestMethod Algorithm="http://www.w3.org/2000/09/xmldsig#sha1"/>
        <DigestValue>ri9MTlEK/uGjqjmG0mPGX3Og9sY=</DigestValue>
      </Reference>
      <Reference URI="/ppt/slides/slide24.xml?ContentType=application/vnd.openxmlformats-officedocument.presentationml.slide+xml">
        <DigestMethod Algorithm="http://www.w3.org/2000/09/xmldsig#sha1"/>
        <DigestValue>gX96eU5wyTS5ZOzF4isysnCtQyE=</DigestValue>
      </Reference>
      <Reference URI="/ppt/slides/slide25.xml?ContentType=application/vnd.openxmlformats-officedocument.presentationml.slide+xml">
        <DigestMethod Algorithm="http://www.w3.org/2000/09/xmldsig#sha1"/>
        <DigestValue>rEpxWwqtD/cn9FKA7Sr8XD7tUpU=</DigestValue>
      </Reference>
      <Reference URI="/ppt/slides/slide26.xml?ContentType=application/vnd.openxmlformats-officedocument.presentationml.slide+xml">
        <DigestMethod Algorithm="http://www.w3.org/2000/09/xmldsig#sha1"/>
        <DigestValue>NZIcJq6XKKhkqmmqRswNlNh+xoA=</DigestValue>
      </Reference>
      <Reference URI="/ppt/slides/slide27.xml?ContentType=application/vnd.openxmlformats-officedocument.presentationml.slide+xml">
        <DigestMethod Algorithm="http://www.w3.org/2000/09/xmldsig#sha1"/>
        <DigestValue>xxm/WfSEZINOXnbGIcHZcBKb1Iw=</DigestValue>
      </Reference>
      <Reference URI="/ppt/slides/slide28.xml?ContentType=application/vnd.openxmlformats-officedocument.presentationml.slide+xml">
        <DigestMethod Algorithm="http://www.w3.org/2000/09/xmldsig#sha1"/>
        <DigestValue>ZItjXKX/pZIE1GzOyAAjZbXwjso=</DigestValue>
      </Reference>
      <Reference URI="/ppt/slides/slide29.xml?ContentType=application/vnd.openxmlformats-officedocument.presentationml.slide+xml">
        <DigestMethod Algorithm="http://www.w3.org/2000/09/xmldsig#sha1"/>
        <DigestValue>Yap9QqtiymH45LMqBWsas4PXCSY=</DigestValue>
      </Reference>
      <Reference URI="/ppt/slides/slide3.xml?ContentType=application/vnd.openxmlformats-officedocument.presentationml.slide+xml">
        <DigestMethod Algorithm="http://www.w3.org/2000/09/xmldsig#sha1"/>
        <DigestValue>WReD9bx0NM+wlr3PMnyQHrBLk30=</DigestValue>
      </Reference>
      <Reference URI="/ppt/slides/slide30.xml?ContentType=application/vnd.openxmlformats-officedocument.presentationml.slide+xml">
        <DigestMethod Algorithm="http://www.w3.org/2000/09/xmldsig#sha1"/>
        <DigestValue>jLzdrdoglA8gKfXLYdZjio9mKBM=</DigestValue>
      </Reference>
      <Reference URI="/ppt/slides/slide31.xml?ContentType=application/vnd.openxmlformats-officedocument.presentationml.slide+xml">
        <DigestMethod Algorithm="http://www.w3.org/2000/09/xmldsig#sha1"/>
        <DigestValue>a3eSzac3DJstLiRwkaXYDDgfXVY=</DigestValue>
      </Reference>
      <Reference URI="/ppt/slides/slide32.xml?ContentType=application/vnd.openxmlformats-officedocument.presentationml.slide+xml">
        <DigestMethod Algorithm="http://www.w3.org/2000/09/xmldsig#sha1"/>
        <DigestValue>edTX2DBeKBllC69eHXZolft8by0=</DigestValue>
      </Reference>
      <Reference URI="/ppt/slides/slide33.xml?ContentType=application/vnd.openxmlformats-officedocument.presentationml.slide+xml">
        <DigestMethod Algorithm="http://www.w3.org/2000/09/xmldsig#sha1"/>
        <DigestValue>fkdNr8PzfHC8SELAZaiIxkKIBrg=</DigestValue>
      </Reference>
      <Reference URI="/ppt/slides/slide34.xml?ContentType=application/vnd.openxmlformats-officedocument.presentationml.slide+xml">
        <DigestMethod Algorithm="http://www.w3.org/2000/09/xmldsig#sha1"/>
        <DigestValue>brOHEhs9pyviYgFpERk8NQXsUBo=</DigestValue>
      </Reference>
      <Reference URI="/ppt/slides/slide35.xml?ContentType=application/vnd.openxmlformats-officedocument.presentationml.slide+xml">
        <DigestMethod Algorithm="http://www.w3.org/2000/09/xmldsig#sha1"/>
        <DigestValue>JwiQj9cM+ZGWES8FADJp5tdKSxI=</DigestValue>
      </Reference>
      <Reference URI="/ppt/slides/slide36.xml?ContentType=application/vnd.openxmlformats-officedocument.presentationml.slide+xml">
        <DigestMethod Algorithm="http://www.w3.org/2000/09/xmldsig#sha1"/>
        <DigestValue>T/MbbZ7ssYMeq1BWVENpqBKtX5Y=</DigestValue>
      </Reference>
      <Reference URI="/ppt/slides/slide37.xml?ContentType=application/vnd.openxmlformats-officedocument.presentationml.slide+xml">
        <DigestMethod Algorithm="http://www.w3.org/2000/09/xmldsig#sha1"/>
        <DigestValue>aXAL6qrfKJ3JNg/QT2KDgfCHXs0=</DigestValue>
      </Reference>
      <Reference URI="/ppt/slides/slide38.xml?ContentType=application/vnd.openxmlformats-officedocument.presentationml.slide+xml">
        <DigestMethod Algorithm="http://www.w3.org/2000/09/xmldsig#sha1"/>
        <DigestValue>PLTVOe4hq4995yThEs0Zglc+a8U=</DigestValue>
      </Reference>
      <Reference URI="/ppt/slides/slide39.xml?ContentType=application/vnd.openxmlformats-officedocument.presentationml.slide+xml">
        <DigestMethod Algorithm="http://www.w3.org/2000/09/xmldsig#sha1"/>
        <DigestValue>uZ+f5we/wGqVoy6R7XA2++YtpWg=</DigestValue>
      </Reference>
      <Reference URI="/ppt/slides/slide4.xml?ContentType=application/vnd.openxmlformats-officedocument.presentationml.slide+xml">
        <DigestMethod Algorithm="http://www.w3.org/2000/09/xmldsig#sha1"/>
        <DigestValue>VUv6iFW94f5K5VJb5ZNsmtyFW2E=</DigestValue>
      </Reference>
      <Reference URI="/ppt/slides/slide40.xml?ContentType=application/vnd.openxmlformats-officedocument.presentationml.slide+xml">
        <DigestMethod Algorithm="http://www.w3.org/2000/09/xmldsig#sha1"/>
        <DigestValue>ZS/ej6aoSAUZ36kTkngmbBIs4C4=</DigestValue>
      </Reference>
      <Reference URI="/ppt/slides/slide41.xml?ContentType=application/vnd.openxmlformats-officedocument.presentationml.slide+xml">
        <DigestMethod Algorithm="http://www.w3.org/2000/09/xmldsig#sha1"/>
        <DigestValue>CekHYdXfryVAQG5VQJzHKRt4nB4=</DigestValue>
      </Reference>
      <Reference URI="/ppt/slides/slide42.xml?ContentType=application/vnd.openxmlformats-officedocument.presentationml.slide+xml">
        <DigestMethod Algorithm="http://www.w3.org/2000/09/xmldsig#sha1"/>
        <DigestValue>u3jYXzGTJnNC0sp4IXzFemu/dFw=</DigestValue>
      </Reference>
      <Reference URI="/ppt/slides/slide43.xml?ContentType=application/vnd.openxmlformats-officedocument.presentationml.slide+xml">
        <DigestMethod Algorithm="http://www.w3.org/2000/09/xmldsig#sha1"/>
        <DigestValue>i3rRKORT9OCBL6Wg3lPXxqWfLoU=</DigestValue>
      </Reference>
      <Reference URI="/ppt/slides/slide44.xml?ContentType=application/vnd.openxmlformats-officedocument.presentationml.slide+xml">
        <DigestMethod Algorithm="http://www.w3.org/2000/09/xmldsig#sha1"/>
        <DigestValue>V5ZQBMMelEcAB6ZfUI0LSsxPe5o=</DigestValue>
      </Reference>
      <Reference URI="/ppt/slides/slide45.xml?ContentType=application/vnd.openxmlformats-officedocument.presentationml.slide+xml">
        <DigestMethod Algorithm="http://www.w3.org/2000/09/xmldsig#sha1"/>
        <DigestValue>EqWM40vwhyFcXY8/7X5nx5x/nIg=</DigestValue>
      </Reference>
      <Reference URI="/ppt/slides/slide46.xml?ContentType=application/vnd.openxmlformats-officedocument.presentationml.slide+xml">
        <DigestMethod Algorithm="http://www.w3.org/2000/09/xmldsig#sha1"/>
        <DigestValue>62LXpHuRTXbKq4RoH6wQ+O42HTk=</DigestValue>
      </Reference>
      <Reference URI="/ppt/slides/slide47.xml?ContentType=application/vnd.openxmlformats-officedocument.presentationml.slide+xml">
        <DigestMethod Algorithm="http://www.w3.org/2000/09/xmldsig#sha1"/>
        <DigestValue>I/Y8vzPdX2eEllFNlQtL5P+jRgI=</DigestValue>
      </Reference>
      <Reference URI="/ppt/slides/slide48.xml?ContentType=application/vnd.openxmlformats-officedocument.presentationml.slide+xml">
        <DigestMethod Algorithm="http://www.w3.org/2000/09/xmldsig#sha1"/>
        <DigestValue>ai4TLA4nUMtdRgsqqaLiOGOSNb8=</DigestValue>
      </Reference>
      <Reference URI="/ppt/slides/slide49.xml?ContentType=application/vnd.openxmlformats-officedocument.presentationml.slide+xml">
        <DigestMethod Algorithm="http://www.w3.org/2000/09/xmldsig#sha1"/>
        <DigestValue>cabcP9cPAfLqEcgm07FWrLh91h8=</DigestValue>
      </Reference>
      <Reference URI="/ppt/slides/slide5.xml?ContentType=application/vnd.openxmlformats-officedocument.presentationml.slide+xml">
        <DigestMethod Algorithm="http://www.w3.org/2000/09/xmldsig#sha1"/>
        <DigestValue>icmNHpAcRoEhc6mP4ErIaN7uVxk=</DigestValue>
      </Reference>
      <Reference URI="/ppt/slides/slide50.xml?ContentType=application/vnd.openxmlformats-officedocument.presentationml.slide+xml">
        <DigestMethod Algorithm="http://www.w3.org/2000/09/xmldsig#sha1"/>
        <DigestValue>CTbT/NKyAVbU0BoxOSGJUjeNPM0=</DigestValue>
      </Reference>
      <Reference URI="/ppt/slides/slide51.xml?ContentType=application/vnd.openxmlformats-officedocument.presentationml.slide+xml">
        <DigestMethod Algorithm="http://www.w3.org/2000/09/xmldsig#sha1"/>
        <DigestValue>ZzW1C427MOnFjcDWKfifyVkNV+U=</DigestValue>
      </Reference>
      <Reference URI="/ppt/slides/slide52.xml?ContentType=application/vnd.openxmlformats-officedocument.presentationml.slide+xml">
        <DigestMethod Algorithm="http://www.w3.org/2000/09/xmldsig#sha1"/>
        <DigestValue>ZmLxFNIljAvI0z/nFsgRYt4QBfE=</DigestValue>
      </Reference>
      <Reference URI="/ppt/slides/slide53.xml?ContentType=application/vnd.openxmlformats-officedocument.presentationml.slide+xml">
        <DigestMethod Algorithm="http://www.w3.org/2000/09/xmldsig#sha1"/>
        <DigestValue>nyogC2IO8f9QkQ9TyLql9rU6z7I=</DigestValue>
      </Reference>
      <Reference URI="/ppt/slides/slide54.xml?ContentType=application/vnd.openxmlformats-officedocument.presentationml.slide+xml">
        <DigestMethod Algorithm="http://www.w3.org/2000/09/xmldsig#sha1"/>
        <DigestValue>TPAeYO/kaBsfPIFt8V/s1SqqL9g=</DigestValue>
      </Reference>
      <Reference URI="/ppt/slides/slide55.xml?ContentType=application/vnd.openxmlformats-officedocument.presentationml.slide+xml">
        <DigestMethod Algorithm="http://www.w3.org/2000/09/xmldsig#sha1"/>
        <DigestValue>jV674N1OArIGRINEhG7ZrPUzWmI=</DigestValue>
      </Reference>
      <Reference URI="/ppt/slides/slide56.xml?ContentType=application/vnd.openxmlformats-officedocument.presentationml.slide+xml">
        <DigestMethod Algorithm="http://www.w3.org/2000/09/xmldsig#sha1"/>
        <DigestValue>dWxsGJCvbs/DzZLVOK0xzR46Io0=</DigestValue>
      </Reference>
      <Reference URI="/ppt/slides/slide57.xml?ContentType=application/vnd.openxmlformats-officedocument.presentationml.slide+xml">
        <DigestMethod Algorithm="http://www.w3.org/2000/09/xmldsig#sha1"/>
        <DigestValue>UzRFWKPvuFHh073vCNHY17YiPBk=</DigestValue>
      </Reference>
      <Reference URI="/ppt/slides/slide58.xml?ContentType=application/vnd.openxmlformats-officedocument.presentationml.slide+xml">
        <DigestMethod Algorithm="http://www.w3.org/2000/09/xmldsig#sha1"/>
        <DigestValue>OKBtrDBbfiR7iYlwVYKaZZDdKOk=</DigestValue>
      </Reference>
      <Reference URI="/ppt/slides/slide59.xml?ContentType=application/vnd.openxmlformats-officedocument.presentationml.slide+xml">
        <DigestMethod Algorithm="http://www.w3.org/2000/09/xmldsig#sha1"/>
        <DigestValue>8VhdAWyIrv1vVMRLFF6fsQAlorA=</DigestValue>
      </Reference>
      <Reference URI="/ppt/slides/slide6.xml?ContentType=application/vnd.openxmlformats-officedocument.presentationml.slide+xml">
        <DigestMethod Algorithm="http://www.w3.org/2000/09/xmldsig#sha1"/>
        <DigestValue>9/Sn1MhsI2F03zbxVaXmGmvNmMY=</DigestValue>
      </Reference>
      <Reference URI="/ppt/slides/slide60.xml?ContentType=application/vnd.openxmlformats-officedocument.presentationml.slide+xml">
        <DigestMethod Algorithm="http://www.w3.org/2000/09/xmldsig#sha1"/>
        <DigestValue>5AzqqTTx+QthyI5KFbYvUDSGhtk=</DigestValue>
      </Reference>
      <Reference URI="/ppt/slides/slide61.xml?ContentType=application/vnd.openxmlformats-officedocument.presentationml.slide+xml">
        <DigestMethod Algorithm="http://www.w3.org/2000/09/xmldsig#sha1"/>
        <DigestValue>cMfIXavikNS/QRrtF60T4Ce7VnU=</DigestValue>
      </Reference>
      <Reference URI="/ppt/slides/slide62.xml?ContentType=application/vnd.openxmlformats-officedocument.presentationml.slide+xml">
        <DigestMethod Algorithm="http://www.w3.org/2000/09/xmldsig#sha1"/>
        <DigestValue>IFg81efUcHo9gLtOIjM47UcQl2A=</DigestValue>
      </Reference>
      <Reference URI="/ppt/slides/slide63.xml?ContentType=application/vnd.openxmlformats-officedocument.presentationml.slide+xml">
        <DigestMethod Algorithm="http://www.w3.org/2000/09/xmldsig#sha1"/>
        <DigestValue>9WraFsoaPMNv1lnqFB4+lAPstn8=</DigestValue>
      </Reference>
      <Reference URI="/ppt/slides/slide7.xml?ContentType=application/vnd.openxmlformats-officedocument.presentationml.slide+xml">
        <DigestMethod Algorithm="http://www.w3.org/2000/09/xmldsig#sha1"/>
        <DigestValue>kD8nAdxqg34VyxWBpXDkohACdbE=</DigestValue>
      </Reference>
      <Reference URI="/ppt/slides/slide8.xml?ContentType=application/vnd.openxmlformats-officedocument.presentationml.slide+xml">
        <DigestMethod Algorithm="http://www.w3.org/2000/09/xmldsig#sha1"/>
        <DigestValue>q+H9wy363NctoqX/AbOvve8Wegc=</DigestValue>
      </Reference>
      <Reference URI="/ppt/slides/slide9.xml?ContentType=application/vnd.openxmlformats-officedocument.presentationml.slide+xml">
        <DigestMethod Algorithm="http://www.w3.org/2000/09/xmldsig#sha1"/>
        <DigestValue>TrtJEiKcp3td3CkJsI4cuMrk2PY=</DigestValue>
      </Reference>
      <Reference URI="/ppt/tableStyles.xml?ContentType=application/vnd.openxmlformats-officedocument.presentationml.tableStyles+xml">
        <DigestMethod Algorithm="http://www.w3.org/2000/09/xmldsig#sha1"/>
        <DigestValue>Sb/RPtAhmbAEvwoBmllvEndY2SY=</DigestValue>
      </Reference>
      <Reference URI="/ppt/theme/theme1.xml?ContentType=application/vnd.openxmlformats-officedocument.theme+xml">
        <DigestMethod Algorithm="http://www.w3.org/2000/09/xmldsig#sha1"/>
        <DigestValue>eYxrCHqKEh2nlIBNe0ryRREWA2I=</DigestValue>
      </Reference>
      <Reference URI="/ppt/viewProps.xml?ContentType=application/vnd.openxmlformats-officedocument.presentationml.viewProps+xml">
        <DigestMethod Algorithm="http://www.w3.org/2000/09/xmldsig#sha1"/>
        <DigestValue>SPsN5zeuMVNlSkjyFIRS5kZxKA0=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2016-06-18T02:10:48Z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/>
          <WindowsVersion>10.0</WindowsVersion>
          <OfficeVersion>15.0</OfficeVersion>
          <ApplicationVersion>15.0</ApplicationVersion>
          <Monitors>1</Monitors>
          <HorizontalResolution>1920</HorizontalResolution>
          <VerticalResolution>1080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2016-06-18T02:10:48Z</xd:SigningTime>
          <xd:SigningCertificate>
            <xd:Cert>
              <xd:CertDigest>
                <DigestMethod Algorithm="http://www.w3.org/2000/09/xmldsig#sha1"/>
                <DigestValue>ahTQbwmT/qtUVtvr5AMxDdC6O1Y=</DigestValue>
              </xd:CertDigest>
              <xd:IssuerSerial>
                <X509IssuerName>O=JD.COM, OU=JD.COM Security Center, CN=JD.COM End User CA</X509IssuerName>
                <X509SerialNumber>517336738040736679312814164442053687993257625431</X509SerialNumber>
              </xd:IssuerSerial>
            </xd:Cert>
          </xd:SigningCertificate>
          <xd:SignaturePolicyIdentifier>
            <xd:SignaturePolicyImplied/>
          </xd:SignaturePolicyIdentifier>
        </xd:SignedSignatureProperties>
      </xd:SignedProperties>
      <xd:UnsignedProperties>
        <xd:UnsignedSignatureProperties>
          <xd:CertificateValues>
            <xd:EncapsulatedX509Certificate>MIIDajCCAlKgAwIBAgIUUfNOcJrb0Fke4W3Vhy0orl4JYLYwDQYJKoZIhvcNAQEFBQAwSzEXMBUGA1UEAwwOSkQuQ09NIFJvb3QgQ0ExHzAdBgNVBAsMFkpELkNPTSBTZWN1cml0eSBDZW50ZXIxDzANBgNVBAoMBkpELkNPTTAeFw0xMzA4MTMwMjM5MzBaFw0zODA3MjkwMjM5MzBaME8xGzAZBgNVBAMMEkpELkNPTSBFbmQgVXNlciBDQTEfMB0GA1UECwwWSkQuQ09NIFNlY3VyaXR5IENlbnRlcjEPMA0GA1UECgwGSkQuQ09NMIIBIjANBgkqhkiG9w0BAQEFAAOCAQ8AMIIBCgKCAQEAqO6ZwymChxveS4pXAuBWR3xVh5Eu/hBu5t1CHD8QzTV+pQqTYCkN7yTjCeOTgzyvY6U1MNTMixIKykjD/hks+w7RWAttx5y/tG3pLvksda2Zat0J60DTbUTBtFu42YfCZdiEbnutO5BwkEPhQyVMCpdW/+yAMjFUtR/k17HK1aQrVKpffJgxbeRODTB7VInghwZ4U4jqUnnJgH1LzOlMg9+mct88rbaO3VE4ND+mCX+7wBuhUtJcO5N1B/vd9e5tE08eomY13YY8EnRAZFOQN31+BNpitK53mUa9f9MEN5pqR+8sOvRcjz7gWMMrPfxgsEh2DRAJK5xyX8Uw1GxzZwIDAQABo0IwQDAdBgNVHQ4EFgQUacSsIJYnkzG5sHPHBZ+68FhPRVEwDwYDVR0TAQH/BAUwAwEB/zAOBgNVHQ8BAf8EBAMCAQYwDQYJKoZIhvcNAQEFBQADggEBADB4weTFntu71eVpdnrUReRXhifmw3evpbPuG3seuTJRiEOYFP6vRxsul5pS3PVobHDGBxFu6xctDSKxV1tYN0zd6YHD24e+tuMV46apfeCqpylu4nVvvZ+IIOCJ0O2/JwfnA2Bo/gGH7ZuNHEfx3foN34jztyXlB1wYVIp+sJ3RW3x9ABrNnnWGt9/8K+ww+5tLh0GmsQr2pOJPBdTjq38pKiYZnD9infg+dnjDAA4xFreuvgBGUtNI57dwIrmFUttfd10FJ6mMSA4YhhX8K/KOTSIg9xUAymkFlEZp8Mo+1OhLY5ulY1Zm4Mp/IhUBTnqQAQnU+foW0u2XrJXx0Kc=</xd:EncapsulatedX509Certificate>
            <xd:EncapsulatedX509Certificate>MIIDZjCCAk6gAwIBAgIUU48LfZBhHUdbnZ2CMclGh5IwjmAwDQYJKoZIhvcNAQEFBQAwSzEXMBUGA1UEAwwOSkQuQ09NIFJvb3QgQ0ExHzAdBgNVBAsMFkpELkNPTSBTZWN1cml0eSBDZW50ZXIxDzANBgNVBAoMBkpELkNPTTAeFw0xMzA4MTMwMjUyMTFaFw0zODA3MjkwMjUyMTFaMEsxFzAVBgNVBAMMDkpELkNPTSBSb290IENBMR8wHQYDVQQLDBZKRC5DT00gU2VjdXJpdHkgQ2VudGVyMQ8wDQYDVQQKDAZKRC5DT00wggEiMA0GCSqGSIb3DQEBAQUAA4IBDwAwggEKAoIBAQCKsU/JxlVrR2H7lH1L0PwDmNF4lkYlnG9oLrLeZzywH82fLueZA/prOFsr5+M8BOovHo1pQuyuEXIXb+F83iWfVN+dtpWotFXiDeuIO2IcFQ888GIYhEV7LE1/XdDlNYcD3U+ZuejS04XDSPQ8bttZbye0cqgrzlugJiMT9uKTmLbU2MYU0dlIQLKHYRuTaswjh2hwFaDo57jHaHD/tEWDS8tGM8I5MLdsgnKe4pxXupJ/v0c8DMrGOmUdVFC0PUlzbnajRYGVCj97oMIGlgXj2y23gh3096Ik4Z1a0eu74aWZ9r/XhYgiAtlYTWfnTXOXU4r18ucj99ZfkT76tIC1AgMBAAGjQjBAMB0GA1UdDgQWBBTV0ZlHNwL18VCOtaIurJlsU4IXUzAPBgNVHRMBAf8EBTADAQH/MA4GA1UdDwEB/wQEAwIBBjANBgkqhkiG9w0BAQUFAAOCAQEAdSDnaznJVTZZzH0u/RzqcG+8qKsunIVzswbnJkQh4JAibzZGSoRVe8Y66DP9IfmBqGjefcrNR/vx8WDe4sy8bzPXFR7nhyKxRKRLdlyDC5YjkjDmi2NTWxHBM2kosuXVMCwm3fNrYdjbuZa2WOlcAFvApKPf3Usf11QvchrG7ic1U0SNrzvyhMCdB8Iha5T3M8t7cugZrF5zxCmvWIRwsydfbBWtOXd8AJKyeI81XZDHlB/pEF2Djt4wB9VrzpTmMUwDp3GwpvJ/tuOfBzROp/vsWKWP10V/+eyrQR/bejyeRcFVi8S+Yo32B5bxESE8AYbvqWmYUgf3NavIGm7BCw==</xd:EncapsulatedX509Certificate>
          </xd:CertificateValues>
        </xd:UnsignedSignatureProperties>
      </xd:Un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2959</TotalTime>
  <Words>3308</Words>
  <Application>Microsoft Office PowerPoint</Application>
  <PresentationFormat>全屏显示(4:3)</PresentationFormat>
  <Paragraphs>1821</Paragraphs>
  <Slides>63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仿宋</vt:lpstr>
      <vt:lpstr>微软雅黑</vt:lpstr>
      <vt:lpstr>幼圆</vt:lpstr>
      <vt:lpstr>Arial</vt:lpstr>
      <vt:lpstr>Cambria Math</vt:lpstr>
      <vt:lpstr>Times New Roman</vt:lpstr>
      <vt:lpstr>Verdana</vt:lpstr>
      <vt:lpstr>Wingdings</vt:lpstr>
      <vt:lpstr>机器学习v2.1rgb</vt:lpstr>
      <vt:lpstr>Formula</vt:lpstr>
      <vt:lpstr>PowerPoint 演示文稿</vt:lpstr>
      <vt:lpstr>第十五章：规则学习</vt:lpstr>
      <vt:lpstr>大纲</vt:lpstr>
      <vt:lpstr>基本概念</vt:lpstr>
      <vt:lpstr>基本概念</vt:lpstr>
      <vt:lpstr>基本概念</vt:lpstr>
      <vt:lpstr>大纲</vt:lpstr>
      <vt:lpstr>序贯覆盖</vt:lpstr>
      <vt:lpstr>序贯覆盖</vt:lpstr>
      <vt:lpstr>序贯覆盖</vt:lpstr>
      <vt:lpstr>序贯覆盖</vt:lpstr>
      <vt:lpstr>序贯覆盖</vt:lpstr>
      <vt:lpstr>序贯覆盖</vt:lpstr>
      <vt:lpstr>序贯覆盖</vt:lpstr>
      <vt:lpstr>大纲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单条规则学习</vt:lpstr>
      <vt:lpstr>大纲</vt:lpstr>
      <vt:lpstr>序贯覆盖（非最优）</vt:lpstr>
      <vt:lpstr>序贯覆盖（非最优）</vt:lpstr>
      <vt:lpstr>序贯覆盖（非最优）</vt:lpstr>
      <vt:lpstr>序贯覆盖（非最优）</vt:lpstr>
      <vt:lpstr>序贯覆盖（非最优）</vt:lpstr>
      <vt:lpstr>序贯覆盖（非最优）</vt:lpstr>
      <vt:lpstr>剪枝优化</vt:lpstr>
      <vt:lpstr>大纲</vt:lpstr>
      <vt:lpstr>RIPPER [Cohen, 1995]</vt:lpstr>
      <vt:lpstr>RIPPER [Cohen, 1995]</vt:lpstr>
      <vt:lpstr>RIPPER [Cohen, 1995]</vt:lpstr>
      <vt:lpstr>RIPPER [Cohen, 1995]</vt:lpstr>
      <vt:lpstr>RIPPER [Cohen, 1995]</vt:lpstr>
      <vt:lpstr>RIPPER [Cohen, 1995]</vt:lpstr>
      <vt:lpstr>大纲</vt:lpstr>
      <vt:lpstr>一阶规则学习</vt:lpstr>
      <vt:lpstr>一阶规则学习</vt:lpstr>
      <vt:lpstr>一阶规则学习</vt:lpstr>
      <vt:lpstr>FOIL[Quinlan, 1990]</vt:lpstr>
      <vt:lpstr>大纲</vt:lpstr>
      <vt:lpstr>归纳逻辑程序[Muggleton, 1991]</vt:lpstr>
      <vt:lpstr>最小一般泛化(LGG)[Plotkin, 1970]</vt:lpstr>
      <vt:lpstr>最小一般泛化(LGG)[Plotkin, 1970]</vt:lpstr>
      <vt:lpstr>最小一般泛化(LGG)[Plotkin, 1970]</vt:lpstr>
      <vt:lpstr>逆归结[Muggleton and Buntine, 1988]</vt:lpstr>
      <vt:lpstr>归结与逆归结[Muggleton and Buntine, 1988]</vt:lpstr>
      <vt:lpstr>一阶逆归结</vt:lpstr>
      <vt:lpstr>一阶逆归结</vt:lpstr>
      <vt:lpstr>逆归结[Muggleton and Buntine, 1988]</vt:lpstr>
      <vt:lpstr>逆归结[Muggleton and Buntine, 1988]</vt:lpstr>
      <vt:lpstr>逆归结[Muggleton and Buntine, 1988]</vt:lpstr>
      <vt:lpstr>逆归结[Muggleton and Buntine, 1988]</vt:lpstr>
      <vt:lpstr>逆归结[Muggleton and Buntine, 1988]</vt:lpstr>
      <vt:lpstr>逆归结[Muggleton and Buntine, 1988]</vt:lpstr>
      <vt:lpstr>谓词发明</vt:lpstr>
      <vt:lpstr>归纳逻辑程序学习</vt:lpstr>
      <vt:lpstr>总结</vt:lpstr>
      <vt:lpstr>常用工具</vt:lpstr>
    </vt:vector>
  </TitlesOfParts>
  <Company>LAMDA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机器学习-第十五章</dc:title>
  <dc:creator/>
  <cp:lastModifiedBy>De-Chuan Zhan</cp:lastModifiedBy>
  <cp:revision>538</cp:revision>
  <dcterms:created xsi:type="dcterms:W3CDTF">2015-07-13T12:27:01Z</dcterms:created>
  <dcterms:modified xsi:type="dcterms:W3CDTF">2016-06-18T02:10:38Z</dcterms:modified>
</cp:coreProperties>
</file>